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50" r:id="rId59"/>
    <p:sldId id="348" r:id="rId60"/>
    <p:sldId id="349" r:id="rId61"/>
    <p:sldId id="346" r:id="rId62"/>
    <p:sldId id="347" r:id="rId63"/>
    <p:sldId id="345" r:id="rId64"/>
    <p:sldId id="319" r:id="rId65"/>
    <p:sldId id="323" r:id="rId66"/>
    <p:sldId id="354" r:id="rId67"/>
    <p:sldId id="351" r:id="rId68"/>
    <p:sldId id="352" r:id="rId69"/>
    <p:sldId id="353" r:id="rId70"/>
    <p:sldId id="335" r:id="rId71"/>
    <p:sldId id="355" r:id="rId72"/>
    <p:sldId id="356" r:id="rId73"/>
    <p:sldId id="357" r:id="rId74"/>
    <p:sldId id="358" r:id="rId75"/>
    <p:sldId id="359" r:id="rId76"/>
    <p:sldId id="360" r:id="rId77"/>
    <p:sldId id="364" r:id="rId78"/>
    <p:sldId id="365" r:id="rId79"/>
    <p:sldId id="366" r:id="rId80"/>
    <p:sldId id="337" r:id="rId81"/>
    <p:sldId id="338" r:id="rId82"/>
    <p:sldId id="339" r:id="rId83"/>
    <p:sldId id="340" r:id="rId84"/>
    <p:sldId id="341" r:id="rId85"/>
    <p:sldId id="343" r:id="rId86"/>
    <p:sldId id="344" r:id="rId87"/>
  </p:sldIdLst>
  <p:sldSz cx="18288000" cy="10287000"/>
  <p:notesSz cx="6858000" cy="9144000"/>
  <p:embeddedFontLst>
    <p:embeddedFont>
      <p:font typeface="HK Grotesk Medium" panose="020B0604020202020204" charset="-52"/>
      <p:regular r:id="rId88"/>
    </p:embeddedFont>
    <p:embeddedFont>
      <p:font typeface="HK Grotesk Light" panose="020B0604020202020204" charset="-52"/>
      <p:regular r:id="rId89"/>
    </p:embeddedFont>
    <p:embeddedFont>
      <p:font typeface="Arimo" panose="020B0604020202020204" charset="0"/>
      <p:regular r:id="rId90"/>
    </p:embeddedFont>
    <p:embeddedFont>
      <p:font typeface="HK Grotesk Bold" panose="020B0604020202020204" charset="-52"/>
      <p:regular r:id="rId91"/>
    </p:embeddedFont>
    <p:embeddedFont>
      <p:font typeface="HK Grotesk Light Bold" panose="020B0604020202020204" charset="-52"/>
      <p:regular r:id="rId92"/>
    </p:embeddedFont>
    <p:embeddedFont>
      <p:font typeface="Calibri" panose="020F0502020204030204" pitchFamily="34" charset="0"/>
      <p:regular r:id="rId93"/>
      <p:bold r:id="rId94"/>
      <p:italic r:id="rId95"/>
      <p:boldItalic r:id="rId96"/>
    </p:embeddedFont>
    <p:embeddedFont>
      <p:font typeface="Beatrix Antiqua" panose="020B0604020202020204" charset="0"/>
      <p:regular r:id="rId9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font" Target="fonts/font2.fntdata"/><Relationship Id="rId97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3.fntdata"/><Relationship Id="rId95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6.fntdata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1.fntdata"/><Relationship Id="rId91" Type="http://schemas.openxmlformats.org/officeDocument/2006/relationships/font" Target="fonts/font4.fntdata"/><Relationship Id="rId9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7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60"/>
          <a:stretch>
            <a:fillRect/>
          </a:stretch>
        </p:blipFill>
        <p:spPr>
          <a:xfrm>
            <a:off x="12434932" y="-2126941"/>
            <a:ext cx="15295256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500918" y="5194214"/>
            <a:ext cx="5731878" cy="71002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880173">
            <a:off x="15422061" y="-1777548"/>
            <a:ext cx="5731878" cy="710029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2434932" y="8599363"/>
            <a:ext cx="5297433" cy="1027872"/>
            <a:chOff x="0" y="0"/>
            <a:chExt cx="7063244" cy="1370497"/>
          </a:xfrm>
        </p:grpSpPr>
        <p:sp>
          <p:nvSpPr>
            <p:cNvPr id="6" name="AutoShape 6"/>
            <p:cNvSpPr/>
            <p:nvPr/>
          </p:nvSpPr>
          <p:spPr>
            <a:xfrm>
              <a:off x="6058251" y="0"/>
              <a:ext cx="1004993" cy="14702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713053"/>
              <a:ext cx="7063244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272"/>
                </a:lnSpc>
                <a:spcBef>
                  <a:spcPct val="0"/>
                </a:spcBef>
              </a:pPr>
              <a:r>
                <a:rPr lang="en-US" sz="3051">
                  <a:solidFill>
                    <a:srgbClr val="FFFFFF"/>
                  </a:solidFill>
                  <a:latin typeface="HK Grotesk Medium"/>
                </a:rPr>
                <a:t>Май 2022 г.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55584" y="3694555"/>
            <a:ext cx="2459432" cy="22872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57779" y="7999728"/>
            <a:ext cx="2459432" cy="228727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75969" y="868688"/>
            <a:ext cx="16483331" cy="2597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47"/>
              </a:lnSpc>
            </a:pPr>
            <a:r>
              <a:rPr lang="en-US" sz="9947" spc="198">
                <a:solidFill>
                  <a:srgbClr val="FFFFFF"/>
                </a:solidFill>
                <a:latin typeface="HK Grotesk Bold"/>
              </a:rPr>
              <a:t>МАРКЕТПЛЕЙСЫ 2022-23 </a:t>
            </a:r>
          </a:p>
          <a:p>
            <a:pPr>
              <a:lnSpc>
                <a:spcPts val="9947"/>
              </a:lnSpc>
            </a:pPr>
            <a:endParaRPr lang="en-US" sz="9947" spc="198">
              <a:solidFill>
                <a:srgbClr val="FFFFFF"/>
              </a:solidFill>
              <a:latin typeface="HK Grotesk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2680459"/>
            <a:ext cx="11749007" cy="785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9"/>
              </a:lnSpc>
            </a:pPr>
            <a:r>
              <a:rPr lang="en-US" sz="4899" spc="215">
                <a:solidFill>
                  <a:srgbClr val="FFFFFF"/>
                </a:solidFill>
                <a:latin typeface="Beatrix Antiqua"/>
              </a:rPr>
              <a:t>НОВАЯ РЕАЛЬНОСТЬ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10293" y="8726804"/>
            <a:ext cx="11749007" cy="785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9"/>
              </a:lnSpc>
            </a:pPr>
            <a:r>
              <a:rPr lang="en-US" sz="4899" spc="215">
                <a:solidFill>
                  <a:srgbClr val="FFFFFF"/>
                </a:solidFill>
                <a:latin typeface="Beatrix Antiqua"/>
              </a:rPr>
              <a:t>ОПЫТ SELLERPORT.RU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918136" y="1791402"/>
            <a:ext cx="13069447" cy="6798108"/>
            <a:chOff x="0" y="0"/>
            <a:chExt cx="17425929" cy="9064144"/>
          </a:xfrm>
        </p:grpSpPr>
        <p:sp>
          <p:nvSpPr>
            <p:cNvPr id="6" name="TextBox 6"/>
            <p:cNvSpPr txBox="1"/>
            <p:nvPr/>
          </p:nvSpPr>
          <p:spPr>
            <a:xfrm>
              <a:off x="0" y="1965696"/>
              <a:ext cx="17425929" cy="705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экспертность  + опыт  </a:t>
              </a:r>
            </a:p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то что нравится самому(-ой) - "ОТКЛИКАЕТСЯ"</a:t>
              </a:r>
            </a:p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актуально для потребителя (растущий тренд)</a:t>
              </a:r>
            </a:p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видите возможности :</a:t>
              </a:r>
            </a:p>
            <a:p>
              <a:pPr>
                <a:lnSpc>
                  <a:spcPts val="6068"/>
                </a:lnSpc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а) у вас преимущество </a:t>
              </a:r>
            </a:p>
            <a:p>
              <a:pPr>
                <a:lnSpc>
                  <a:spcPts val="6068"/>
                </a:lnSpc>
              </a:pPr>
              <a:endParaRPr lang="en-US" sz="4334">
                <a:solidFill>
                  <a:srgbClr val="272727"/>
                </a:solidFill>
                <a:latin typeface="HK Grotesk Light"/>
              </a:endParaRPr>
            </a:p>
            <a:p>
              <a:pPr>
                <a:lnSpc>
                  <a:spcPts val="6068"/>
                </a:lnSpc>
              </a:pPr>
              <a:endParaRPr lang="en-US" sz="4334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7425929" cy="989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63"/>
                </a:lnSpc>
              </a:pPr>
              <a:r>
                <a:rPr lang="en-US" sz="4545">
                  <a:solidFill>
                    <a:srgbClr val="272727"/>
                  </a:solidFill>
                  <a:latin typeface="HK Grotesk Bold"/>
                </a:rPr>
                <a:t>БАЗОВЫЕ ПРИНЦИПЫ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9" name="TextBox 9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Выбор ниши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918136" y="1791402"/>
            <a:ext cx="13069447" cy="6798108"/>
            <a:chOff x="0" y="0"/>
            <a:chExt cx="17425929" cy="9064144"/>
          </a:xfrm>
        </p:grpSpPr>
        <p:sp>
          <p:nvSpPr>
            <p:cNvPr id="6" name="TextBox 6"/>
            <p:cNvSpPr txBox="1"/>
            <p:nvPr/>
          </p:nvSpPr>
          <p:spPr>
            <a:xfrm>
              <a:off x="0" y="1965696"/>
              <a:ext cx="17425929" cy="705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экспертность  + опыт  </a:t>
              </a:r>
            </a:p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то что нравится самому(-ой) - "ОТКЛИКАЕТСЯ"</a:t>
              </a:r>
            </a:p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актуально для потребителя (растущий тренд)</a:t>
              </a:r>
            </a:p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видите возможности :</a:t>
              </a:r>
            </a:p>
            <a:p>
              <a:pPr>
                <a:lnSpc>
                  <a:spcPts val="6068"/>
                </a:lnSpc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а) у вас преимущество </a:t>
              </a:r>
            </a:p>
            <a:p>
              <a:pPr>
                <a:lnSpc>
                  <a:spcPts val="6068"/>
                </a:lnSpc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б) заметили стабильный рост </a:t>
              </a:r>
            </a:p>
            <a:p>
              <a:pPr>
                <a:lnSpc>
                  <a:spcPts val="6068"/>
                </a:lnSpc>
              </a:pPr>
              <a:endParaRPr lang="en-US" sz="4334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7425929" cy="989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63"/>
                </a:lnSpc>
              </a:pPr>
              <a:r>
                <a:rPr lang="en-US" sz="4545">
                  <a:solidFill>
                    <a:srgbClr val="272727"/>
                  </a:solidFill>
                  <a:latin typeface="HK Grotesk Bold"/>
                </a:rPr>
                <a:t>БАЗОВЫЕ ПРИНЦИПЫ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9" name="TextBox 9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Выбор ниши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918136" y="1791402"/>
            <a:ext cx="13069447" cy="7560387"/>
            <a:chOff x="0" y="0"/>
            <a:chExt cx="17425929" cy="10080516"/>
          </a:xfrm>
        </p:grpSpPr>
        <p:sp>
          <p:nvSpPr>
            <p:cNvPr id="6" name="TextBox 6"/>
            <p:cNvSpPr txBox="1"/>
            <p:nvPr/>
          </p:nvSpPr>
          <p:spPr>
            <a:xfrm>
              <a:off x="0" y="1965696"/>
              <a:ext cx="17425929" cy="8069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экспертность  + опыт  </a:t>
              </a:r>
            </a:p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то что нравится самому(-ой) - "ОТКЛИКАЕТСЯ"</a:t>
              </a:r>
            </a:p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актуально для потребителя (растущий тренд)</a:t>
              </a:r>
            </a:p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видите возможности :</a:t>
              </a:r>
            </a:p>
            <a:p>
              <a:pPr>
                <a:lnSpc>
                  <a:spcPts val="6068"/>
                </a:lnSpc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а) у вас преимущество </a:t>
              </a:r>
            </a:p>
            <a:p>
              <a:pPr>
                <a:lnSpc>
                  <a:spcPts val="6068"/>
                </a:lnSpc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б) заметили стабильный рост </a:t>
              </a:r>
            </a:p>
            <a:p>
              <a:pPr>
                <a:lnSpc>
                  <a:spcPts val="6068"/>
                </a:lnSpc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в) можете быстро реализовать </a:t>
              </a:r>
            </a:p>
            <a:p>
              <a:pPr>
                <a:lnSpc>
                  <a:spcPts val="6068"/>
                </a:lnSpc>
              </a:pPr>
              <a:endParaRPr lang="en-US" sz="4334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7425929" cy="989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63"/>
                </a:lnSpc>
              </a:pPr>
              <a:r>
                <a:rPr lang="en-US" sz="4545">
                  <a:solidFill>
                    <a:srgbClr val="272727"/>
                  </a:solidFill>
                  <a:latin typeface="HK Grotesk Bold"/>
                </a:rPr>
                <a:t>БАЗОВЫЕ ПРИНЦИПЫ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9" name="TextBox 9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Выбор ниши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6907756" y="-9765355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20236" y="-1258572"/>
            <a:ext cx="2459432" cy="22872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960576" y="1855305"/>
            <a:ext cx="8800977" cy="653268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394409" y="8755400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06240" y="757181"/>
            <a:ext cx="7713996" cy="2840728"/>
            <a:chOff x="0" y="0"/>
            <a:chExt cx="10285328" cy="378763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39765"/>
              <a:ext cx="10285328" cy="806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77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10285328" cy="1330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69"/>
                </a:lnSpc>
              </a:pPr>
              <a:r>
                <a:rPr lang="en-US" sz="5978">
                  <a:solidFill>
                    <a:srgbClr val="FFFFFF"/>
                  </a:solidFill>
                  <a:latin typeface="HK Grotesk Bold"/>
                </a:rPr>
                <a:t>Аналитика ниши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08657" y="2674085"/>
            <a:ext cx="10451728" cy="2666304"/>
            <a:chOff x="0" y="0"/>
            <a:chExt cx="13935638" cy="3555073"/>
          </a:xfrm>
        </p:grpSpPr>
        <p:sp>
          <p:nvSpPr>
            <p:cNvPr id="6" name="TextBox 6"/>
            <p:cNvSpPr txBox="1"/>
            <p:nvPr/>
          </p:nvSpPr>
          <p:spPr>
            <a:xfrm>
              <a:off x="0" y="1573860"/>
              <a:ext cx="13935638" cy="194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13"/>
                </a:lnSpc>
              </a:pPr>
              <a:r>
                <a:rPr lang="en-US" sz="2866">
                  <a:solidFill>
                    <a:srgbClr val="272727"/>
                  </a:solidFill>
                  <a:latin typeface="HK Grotesk Light"/>
                </a:rPr>
                <a:t>Подход к управлению, который основывается на собираемых данных. Только они имеют значение, когда принимается то или иное решение для бизнеса.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3935638" cy="791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9"/>
                </a:lnSpc>
              </a:pPr>
              <a:r>
                <a:rPr lang="en-US" sz="3635">
                  <a:solidFill>
                    <a:srgbClr val="272727"/>
                  </a:solidFill>
                  <a:latin typeface="HK Grotesk Bold"/>
                </a:rPr>
                <a:t>"DATA DRIVEN"  ПОДХОД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9" name="TextBox 9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Аналитика ниши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587604" y="1028700"/>
            <a:ext cx="10451728" cy="2636563"/>
            <a:chOff x="0" y="0"/>
            <a:chExt cx="13935638" cy="3515417"/>
          </a:xfrm>
        </p:grpSpPr>
        <p:sp>
          <p:nvSpPr>
            <p:cNvPr id="7" name="TextBox 7"/>
            <p:cNvSpPr txBox="1"/>
            <p:nvPr/>
          </p:nvSpPr>
          <p:spPr>
            <a:xfrm>
              <a:off x="0" y="1554810"/>
              <a:ext cx="13935638" cy="192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объем рынка категории (подкатегории)</a:t>
              </a:r>
            </a:p>
            <a:p>
              <a:pPr>
                <a:lnSpc>
                  <a:spcPts val="5880"/>
                </a:lnSpc>
              </a:pPr>
              <a:endParaRPr lang="en-US" sz="4200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3935638" cy="791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9"/>
                </a:lnSpc>
              </a:pPr>
              <a:r>
                <a:rPr lang="en-US" sz="3635">
                  <a:solidFill>
                    <a:srgbClr val="272727"/>
                  </a:solidFill>
                  <a:latin typeface="HK Grotesk Bold"/>
                </a:rPr>
                <a:t>КЛЮЧЕВЫЕ  ПОКАЗАТЕЛИ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Аналитика ниши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03210" y="2616570"/>
            <a:ext cx="11281581" cy="568859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203401" y="722957"/>
            <a:ext cx="10451728" cy="1893613"/>
            <a:chOff x="0" y="0"/>
            <a:chExt cx="13935638" cy="2524817"/>
          </a:xfrm>
        </p:grpSpPr>
        <p:sp>
          <p:nvSpPr>
            <p:cNvPr id="7" name="TextBox 7"/>
            <p:cNvSpPr txBox="1"/>
            <p:nvPr/>
          </p:nvSpPr>
          <p:spPr>
            <a:xfrm>
              <a:off x="0" y="1554810"/>
              <a:ext cx="13935638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3935638" cy="791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9"/>
                </a:lnSpc>
              </a:pPr>
              <a:r>
                <a:rPr lang="en-US" sz="3635">
                  <a:solidFill>
                    <a:srgbClr val="272727"/>
                  </a:solidFill>
                  <a:latin typeface="HK Grotesk Bold"/>
                </a:rPr>
                <a:t>АНАЛИТИКА ИЗ РЕЗУЛЬТАТОВ ПОИСКА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Аналитика ниши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862239" y="6587215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2616570"/>
            <a:ext cx="16230600" cy="610381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203401" y="722957"/>
            <a:ext cx="10451728" cy="1893613"/>
            <a:chOff x="0" y="0"/>
            <a:chExt cx="13935638" cy="2524817"/>
          </a:xfrm>
        </p:grpSpPr>
        <p:sp>
          <p:nvSpPr>
            <p:cNvPr id="8" name="TextBox 8"/>
            <p:cNvSpPr txBox="1"/>
            <p:nvPr/>
          </p:nvSpPr>
          <p:spPr>
            <a:xfrm>
              <a:off x="0" y="1554810"/>
              <a:ext cx="13935638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3935638" cy="791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9"/>
                </a:lnSpc>
              </a:pPr>
              <a:r>
                <a:rPr lang="en-US" sz="3635">
                  <a:solidFill>
                    <a:srgbClr val="272727"/>
                  </a:solidFill>
                  <a:latin typeface="HK Grotesk Bold"/>
                </a:rPr>
                <a:t>АНАЛИТИКА ИЗ РЕЗУЛЬТАТОВ ПОИСКА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Аналитика ниши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862239" y="6587215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08657" y="1958547"/>
            <a:ext cx="524478" cy="76729"/>
          </a:xfrm>
          <a:prstGeom prst="rect">
            <a:avLst/>
          </a:prstGeom>
          <a:solidFill>
            <a:srgbClr val="272727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657" y="2435856"/>
            <a:ext cx="17146472" cy="621611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203401" y="722957"/>
            <a:ext cx="10451728" cy="1893613"/>
            <a:chOff x="0" y="0"/>
            <a:chExt cx="13935638" cy="2524817"/>
          </a:xfrm>
        </p:grpSpPr>
        <p:sp>
          <p:nvSpPr>
            <p:cNvPr id="8" name="TextBox 8"/>
            <p:cNvSpPr txBox="1"/>
            <p:nvPr/>
          </p:nvSpPr>
          <p:spPr>
            <a:xfrm>
              <a:off x="0" y="1554810"/>
              <a:ext cx="13935638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3935638" cy="791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9"/>
                </a:lnSpc>
              </a:pPr>
              <a:r>
                <a:rPr lang="en-US" sz="3635">
                  <a:solidFill>
                    <a:srgbClr val="272727"/>
                  </a:solidFill>
                  <a:latin typeface="HK Grotesk Bold"/>
                </a:rPr>
                <a:t>АНАЛИТИКА ИЗ РЕЗУЛЬТАТОВ ПОИСКА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Аналитика ниши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838" y="8545852"/>
            <a:ext cx="2590800" cy="8893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18" y="8596792"/>
            <a:ext cx="3080782" cy="884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587604" y="1028700"/>
            <a:ext cx="10451728" cy="3379513"/>
            <a:chOff x="0" y="0"/>
            <a:chExt cx="13935638" cy="4506017"/>
          </a:xfrm>
        </p:grpSpPr>
        <p:sp>
          <p:nvSpPr>
            <p:cNvPr id="6" name="TextBox 6"/>
            <p:cNvSpPr txBox="1"/>
            <p:nvPr/>
          </p:nvSpPr>
          <p:spPr>
            <a:xfrm>
              <a:off x="0" y="1554810"/>
              <a:ext cx="13935638" cy="2915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объем рынка категории (подкатегории)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количество товаров (артикулов)</a:t>
              </a:r>
            </a:p>
            <a:p>
              <a:pPr>
                <a:lnSpc>
                  <a:spcPts val="5880"/>
                </a:lnSpc>
              </a:pPr>
              <a:endParaRPr lang="en-US" sz="4200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3935638" cy="791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9"/>
                </a:lnSpc>
              </a:pPr>
              <a:r>
                <a:rPr lang="en-US" sz="3635">
                  <a:solidFill>
                    <a:srgbClr val="272727"/>
                  </a:solidFill>
                  <a:latin typeface="HK Grotesk Bold"/>
                </a:rPr>
                <a:t>КЛЮЧЕВЫЕ  ПОКАЗАТЕЛИ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9" name="TextBox 9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Аналитика ниши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31704"/>
          <a:stretch>
            <a:fillRect/>
          </a:stretch>
        </p:blipFill>
        <p:spPr>
          <a:xfrm>
            <a:off x="-8118182" y="-1888840"/>
            <a:ext cx="10536596" cy="14540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10832" y="7045069"/>
            <a:ext cx="6293461" cy="562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8"/>
              </a:lnSpc>
            </a:pPr>
            <a:r>
              <a:rPr lang="en-US" sz="3823">
                <a:solidFill>
                  <a:srgbClr val="272727"/>
                </a:solidFill>
                <a:latin typeface="HK Grotesk Bold"/>
              </a:rPr>
              <a:t>Первой Илья 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9445" y="452637"/>
            <a:ext cx="6183919" cy="6183919"/>
            <a:chOff x="0" y="0"/>
            <a:chExt cx="495300" cy="4953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7300" y="630492"/>
            <a:ext cx="5828209" cy="58282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77284" y="7607602"/>
            <a:ext cx="2045421" cy="9513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805238" y="7861205"/>
            <a:ext cx="1911889" cy="7966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594229" y="7559910"/>
            <a:ext cx="2096888" cy="13992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717127" y="8712075"/>
            <a:ext cx="1536321" cy="13749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190150" y="8734561"/>
            <a:ext cx="2808158" cy="139035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47875" y="9229725"/>
            <a:ext cx="5950050" cy="37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27"/>
              </a:lnSpc>
            </a:pPr>
            <a:r>
              <a:rPr lang="en-US" sz="2251" spc="99">
                <a:solidFill>
                  <a:srgbClr val="272727"/>
                </a:solidFill>
                <a:latin typeface="HK Grotesk Bold"/>
              </a:rPr>
              <a:t>МАРКЕТПЛЕЙСЫ - НОВАЯ РЕАЛЬНОСТЬ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52763" y="1103838"/>
            <a:ext cx="9049041" cy="5665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2226" lvl="1" indent="-361113" algn="just">
              <a:lnSpc>
                <a:spcPts val="4683"/>
              </a:lnSpc>
              <a:buFont typeface="Arial"/>
              <a:buChar char="•"/>
            </a:pPr>
            <a:r>
              <a:rPr lang="en-US" sz="3345">
                <a:solidFill>
                  <a:srgbClr val="272727"/>
                </a:solidFill>
                <a:latin typeface="Beatrix Antiqua"/>
              </a:rPr>
              <a:t>Управляющий партнер  </a:t>
            </a:r>
            <a:r>
              <a:rPr lang="en-US" sz="3345">
                <a:solidFill>
                  <a:srgbClr val="17BD5E"/>
                </a:solidFill>
                <a:latin typeface="Beatrix Antiqua"/>
              </a:rPr>
              <a:t>SELLERPORT.RU</a:t>
            </a:r>
          </a:p>
          <a:p>
            <a:pPr algn="just">
              <a:lnSpc>
                <a:spcPts val="3746"/>
              </a:lnSpc>
            </a:pPr>
            <a:r>
              <a:rPr lang="en-US" sz="2676">
                <a:solidFill>
                  <a:srgbClr val="272727"/>
                </a:solidFill>
                <a:latin typeface="Beatrix Antiqua"/>
              </a:rPr>
              <a:t> фулфилмент и логистика для маркетплейсов</a:t>
            </a:r>
          </a:p>
          <a:p>
            <a:pPr algn="just">
              <a:lnSpc>
                <a:spcPts val="3746"/>
              </a:lnSpc>
            </a:pPr>
            <a:r>
              <a:rPr lang="en-US" sz="2676">
                <a:solidFill>
                  <a:srgbClr val="272727"/>
                </a:solidFill>
                <a:latin typeface="Beatrix Antiqua"/>
              </a:rPr>
              <a:t> 300+ клиентов из Ростова-на-Дону</a:t>
            </a:r>
          </a:p>
          <a:p>
            <a:pPr algn="just">
              <a:lnSpc>
                <a:spcPts val="4683"/>
              </a:lnSpc>
            </a:pPr>
            <a:endParaRPr lang="en-US" sz="2676">
              <a:solidFill>
                <a:srgbClr val="272727"/>
              </a:solidFill>
              <a:latin typeface="Beatrix Antiqua"/>
            </a:endParaRPr>
          </a:p>
          <a:p>
            <a:pPr marL="722226" lvl="1" indent="-361113" algn="just">
              <a:lnSpc>
                <a:spcPts val="4683"/>
              </a:lnSpc>
              <a:buFont typeface="Arial"/>
              <a:buChar char="•"/>
            </a:pPr>
            <a:r>
              <a:rPr lang="en-US" sz="3345">
                <a:solidFill>
                  <a:srgbClr val="272727"/>
                </a:solidFill>
                <a:latin typeface="Beatrix Antiqua"/>
              </a:rPr>
              <a:t>Официальный дистрибьютор на маркетплейсах "SHELL", "SotKley" и др.</a:t>
            </a:r>
          </a:p>
          <a:p>
            <a:pPr algn="just">
              <a:lnSpc>
                <a:spcPts val="4683"/>
              </a:lnSpc>
            </a:pPr>
            <a:endParaRPr lang="en-US" sz="3345">
              <a:solidFill>
                <a:srgbClr val="272727"/>
              </a:solidFill>
              <a:latin typeface="Beatrix Antiqua"/>
            </a:endParaRPr>
          </a:p>
          <a:p>
            <a:pPr marL="722226" lvl="1" indent="-361113" algn="just">
              <a:lnSpc>
                <a:spcPts val="4683"/>
              </a:lnSpc>
              <a:buFont typeface="Arial"/>
              <a:buChar char="•"/>
            </a:pPr>
            <a:r>
              <a:rPr lang="en-US" sz="3345">
                <a:solidFill>
                  <a:srgbClr val="272727"/>
                </a:solidFill>
                <a:latin typeface="Beatrix Antiqua"/>
              </a:rPr>
              <a:t>С командой запустил бренды в 3-х категориях</a:t>
            </a:r>
          </a:p>
          <a:p>
            <a:pPr algn="just">
              <a:lnSpc>
                <a:spcPts val="4683"/>
              </a:lnSpc>
            </a:pPr>
            <a:endParaRPr lang="en-US" sz="3345">
              <a:solidFill>
                <a:srgbClr val="272727"/>
              </a:solidFill>
              <a:latin typeface="Beatrix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08657" y="1958547"/>
            <a:ext cx="524478" cy="76729"/>
          </a:xfrm>
          <a:prstGeom prst="rect">
            <a:avLst/>
          </a:prstGeom>
          <a:solidFill>
            <a:srgbClr val="272727"/>
          </a:solidFill>
        </p:spPr>
      </p:sp>
      <p:sp>
        <p:nvSpPr>
          <p:cNvPr id="5" name="TextBox 5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587604" y="1028700"/>
            <a:ext cx="10451728" cy="4865413"/>
            <a:chOff x="0" y="0"/>
            <a:chExt cx="13935638" cy="6487217"/>
          </a:xfrm>
        </p:grpSpPr>
        <p:sp>
          <p:nvSpPr>
            <p:cNvPr id="7" name="TextBox 7"/>
            <p:cNvSpPr txBox="1"/>
            <p:nvPr/>
          </p:nvSpPr>
          <p:spPr>
            <a:xfrm>
              <a:off x="0" y="1554810"/>
              <a:ext cx="13935638" cy="4896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объем рынка категории (подкатегории)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количество товаров (артикулов)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лидеры категории</a:t>
              </a:r>
            </a:p>
            <a:p>
              <a:pPr>
                <a:lnSpc>
                  <a:spcPts val="5880"/>
                </a:lnSpc>
              </a:pPr>
              <a:endParaRPr lang="en-US" sz="4200">
                <a:solidFill>
                  <a:srgbClr val="272727"/>
                </a:solidFill>
                <a:latin typeface="HK Grotesk Light"/>
              </a:endParaRPr>
            </a:p>
            <a:p>
              <a:pPr>
                <a:lnSpc>
                  <a:spcPts val="5880"/>
                </a:lnSpc>
              </a:pPr>
              <a:endParaRPr lang="en-US" sz="4200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3935638" cy="791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9"/>
                </a:lnSpc>
              </a:pPr>
              <a:r>
                <a:rPr lang="en-US" sz="3635">
                  <a:solidFill>
                    <a:srgbClr val="272727"/>
                  </a:solidFill>
                  <a:latin typeface="HK Grotesk Bold"/>
                </a:rPr>
                <a:t>КЛЮЧЕВЫЕ  ПОКАЗАТЕЛИ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Аналитика ниши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8893" y="2273032"/>
            <a:ext cx="16730214" cy="653338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587604" y="1028700"/>
            <a:ext cx="10451728" cy="1893613"/>
            <a:chOff x="0" y="0"/>
            <a:chExt cx="13935638" cy="2524817"/>
          </a:xfrm>
        </p:grpSpPr>
        <p:sp>
          <p:nvSpPr>
            <p:cNvPr id="7" name="TextBox 7"/>
            <p:cNvSpPr txBox="1"/>
            <p:nvPr/>
          </p:nvSpPr>
          <p:spPr>
            <a:xfrm>
              <a:off x="0" y="1554810"/>
              <a:ext cx="13935638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3935638" cy="791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9"/>
                </a:lnSpc>
              </a:pPr>
              <a:r>
                <a:rPr lang="en-US" sz="3635">
                  <a:solidFill>
                    <a:srgbClr val="272727"/>
                  </a:solidFill>
                  <a:latin typeface="HK Grotesk Bold"/>
                </a:rPr>
                <a:t>АНАЛИЗ КАТЕГОРИИ. ЛИДЕРЫ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Аналитика ниши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08657" y="1958547"/>
            <a:ext cx="524478" cy="76729"/>
          </a:xfrm>
          <a:prstGeom prst="rect">
            <a:avLst/>
          </a:prstGeom>
          <a:solidFill>
            <a:srgbClr val="272727"/>
          </a:solidFill>
        </p:spPr>
      </p:sp>
      <p:sp>
        <p:nvSpPr>
          <p:cNvPr id="5" name="TextBox 5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587604" y="1028700"/>
            <a:ext cx="10451728" cy="6351313"/>
            <a:chOff x="0" y="0"/>
            <a:chExt cx="13935638" cy="8468417"/>
          </a:xfrm>
        </p:grpSpPr>
        <p:sp>
          <p:nvSpPr>
            <p:cNvPr id="7" name="TextBox 7"/>
            <p:cNvSpPr txBox="1"/>
            <p:nvPr/>
          </p:nvSpPr>
          <p:spPr>
            <a:xfrm>
              <a:off x="0" y="1554810"/>
              <a:ext cx="13935638" cy="6877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объем рынка категории (подкатегории)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количество товаров (артикулов)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лидеры категории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торгует ли в категории сам Маркетплейс</a:t>
              </a:r>
            </a:p>
            <a:p>
              <a:pPr>
                <a:lnSpc>
                  <a:spcPts val="5880"/>
                </a:lnSpc>
              </a:pPr>
              <a:endParaRPr lang="en-US" sz="4200">
                <a:solidFill>
                  <a:srgbClr val="272727"/>
                </a:solidFill>
                <a:latin typeface="HK Grotesk Light"/>
              </a:endParaRPr>
            </a:p>
            <a:p>
              <a:pPr>
                <a:lnSpc>
                  <a:spcPts val="5880"/>
                </a:lnSpc>
              </a:pPr>
              <a:endParaRPr lang="en-US" sz="4200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3935638" cy="791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9"/>
                </a:lnSpc>
              </a:pPr>
              <a:r>
                <a:rPr lang="en-US" sz="3635">
                  <a:solidFill>
                    <a:srgbClr val="272727"/>
                  </a:solidFill>
                  <a:latin typeface="HK Grotesk Bold"/>
                </a:rPr>
                <a:t>КЛЮЧЕВЫЕ  ПОКАЗАТЕЛИ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Аналитика ниши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08657" y="1958547"/>
            <a:ext cx="524478" cy="76729"/>
          </a:xfrm>
          <a:prstGeom prst="rect">
            <a:avLst/>
          </a:prstGeom>
          <a:solidFill>
            <a:srgbClr val="272727"/>
          </a:solidFill>
        </p:spPr>
      </p:sp>
      <p:sp>
        <p:nvSpPr>
          <p:cNvPr id="5" name="TextBox 5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587604" y="1028700"/>
            <a:ext cx="10451728" cy="6351313"/>
            <a:chOff x="0" y="0"/>
            <a:chExt cx="13935638" cy="8468417"/>
          </a:xfrm>
        </p:grpSpPr>
        <p:sp>
          <p:nvSpPr>
            <p:cNvPr id="7" name="TextBox 7"/>
            <p:cNvSpPr txBox="1"/>
            <p:nvPr/>
          </p:nvSpPr>
          <p:spPr>
            <a:xfrm>
              <a:off x="0" y="1554810"/>
              <a:ext cx="13935638" cy="6877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объем рынка категории (подкатегории)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количество товаров (артикулов)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лидеры категории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торгует ли в категории сам Маркетплейс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тренды в  категории  </a:t>
              </a:r>
            </a:p>
            <a:p>
              <a:pPr>
                <a:lnSpc>
                  <a:spcPts val="5880"/>
                </a:lnSpc>
              </a:pPr>
              <a:endParaRPr lang="en-US" sz="4200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3935638" cy="791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9"/>
                </a:lnSpc>
              </a:pPr>
              <a:r>
                <a:rPr lang="en-US" sz="3635">
                  <a:solidFill>
                    <a:srgbClr val="272727"/>
                  </a:solidFill>
                  <a:latin typeface="HK Grotesk Bold"/>
                </a:rPr>
                <a:t>КЛЮЧЕВЫЕ  ПОКАЗАТЕЛИ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Аналитика ниши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08657" y="1958547"/>
            <a:ext cx="524478" cy="76729"/>
          </a:xfrm>
          <a:prstGeom prst="rect">
            <a:avLst/>
          </a:prstGeom>
          <a:solidFill>
            <a:srgbClr val="272727"/>
          </a:solidFill>
        </p:spPr>
      </p:sp>
      <p:sp>
        <p:nvSpPr>
          <p:cNvPr id="6" name="TextBox 6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587604" y="1028700"/>
            <a:ext cx="10451728" cy="1893613"/>
            <a:chOff x="0" y="0"/>
            <a:chExt cx="13935638" cy="2524817"/>
          </a:xfrm>
        </p:grpSpPr>
        <p:sp>
          <p:nvSpPr>
            <p:cNvPr id="8" name="TextBox 8"/>
            <p:cNvSpPr txBox="1"/>
            <p:nvPr/>
          </p:nvSpPr>
          <p:spPr>
            <a:xfrm>
              <a:off x="0" y="1554810"/>
              <a:ext cx="13935638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3935638" cy="791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9"/>
                </a:lnSpc>
              </a:pPr>
              <a:r>
                <a:rPr lang="en-US" sz="3635">
                  <a:solidFill>
                    <a:srgbClr val="272727"/>
                  </a:solidFill>
                  <a:latin typeface="HK Grotesk Bold"/>
                </a:rPr>
                <a:t>АНАЛИЗ КАТЕГОИРИИ. ТРЕНДЫ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Аналитика ниши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  <p:pic>
        <p:nvPicPr>
          <p:cNvPr id="13" name="Picture 5"/>
          <p:cNvPicPr>
            <a:picLocks noChangeAspect="1"/>
          </p:cNvPicPr>
          <p:nvPr/>
        </p:nvPicPr>
        <p:blipFill rotWithShape="1">
          <a:blip r:embed="rId5"/>
          <a:srcRect l="47938" t="-819" r="437" b="1456"/>
          <a:stretch/>
        </p:blipFill>
        <p:spPr>
          <a:xfrm>
            <a:off x="3309025" y="1525819"/>
            <a:ext cx="10940375" cy="7187666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 rot="21119405">
            <a:off x="5779793" y="6223261"/>
            <a:ext cx="7609847" cy="3690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08657" y="1958547"/>
            <a:ext cx="524478" cy="76729"/>
          </a:xfrm>
          <a:prstGeom prst="rect">
            <a:avLst/>
          </a:prstGeom>
          <a:solidFill>
            <a:srgbClr val="272727"/>
          </a:solidFill>
        </p:spPr>
      </p:sp>
      <p:sp>
        <p:nvSpPr>
          <p:cNvPr id="5" name="TextBox 5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587604" y="1028700"/>
            <a:ext cx="10451728" cy="7094263"/>
            <a:chOff x="0" y="0"/>
            <a:chExt cx="13935638" cy="9459017"/>
          </a:xfrm>
        </p:grpSpPr>
        <p:sp>
          <p:nvSpPr>
            <p:cNvPr id="7" name="TextBox 7"/>
            <p:cNvSpPr txBox="1"/>
            <p:nvPr/>
          </p:nvSpPr>
          <p:spPr>
            <a:xfrm>
              <a:off x="0" y="1554810"/>
              <a:ext cx="13935638" cy="7868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объем рынка категории (подкатегории)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количество товаров (артикулов)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лидеры категории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торгует ли в категории сам Маркетплейс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тренды в  категории  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продажи в разных ценовых сегментах</a:t>
              </a:r>
            </a:p>
            <a:p>
              <a:pPr>
                <a:lnSpc>
                  <a:spcPts val="5880"/>
                </a:lnSpc>
              </a:pPr>
              <a:endParaRPr lang="en-US" sz="4200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3935638" cy="791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9"/>
                </a:lnSpc>
              </a:pPr>
              <a:r>
                <a:rPr lang="en-US" sz="3635">
                  <a:solidFill>
                    <a:srgbClr val="272727"/>
                  </a:solidFill>
                  <a:latin typeface="HK Grotesk Bold"/>
                </a:rPr>
                <a:t>КЛЮЧЕВЫЕ  ПОКАЗАТЕЛИ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Аналитика ниши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89243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657" y="2617491"/>
            <a:ext cx="17454462" cy="444733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587604" y="1028700"/>
            <a:ext cx="10451728" cy="1893613"/>
            <a:chOff x="0" y="0"/>
            <a:chExt cx="13935638" cy="2524817"/>
          </a:xfrm>
        </p:grpSpPr>
        <p:sp>
          <p:nvSpPr>
            <p:cNvPr id="7" name="TextBox 7"/>
            <p:cNvSpPr txBox="1"/>
            <p:nvPr/>
          </p:nvSpPr>
          <p:spPr>
            <a:xfrm>
              <a:off x="0" y="1554810"/>
              <a:ext cx="13935638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3935638" cy="791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9"/>
                </a:lnSpc>
              </a:pPr>
              <a:r>
                <a:rPr lang="en-US" sz="3635" dirty="0">
                  <a:solidFill>
                    <a:srgbClr val="272727"/>
                  </a:solidFill>
                  <a:latin typeface="HK Grotesk Bold"/>
                </a:rPr>
                <a:t>АНАЛИЗ КАТЕГОИРИИ. ЦЕНОВЫЕ СЕГМЕНТЫ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Аналитика ниши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  <p:sp>
        <p:nvSpPr>
          <p:cNvPr id="12" name="TextBox 8"/>
          <p:cNvSpPr txBox="1"/>
          <p:nvPr/>
        </p:nvSpPr>
        <p:spPr>
          <a:xfrm>
            <a:off x="152400" y="6857211"/>
            <a:ext cx="3388366" cy="630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9"/>
              </a:lnSpc>
            </a:pPr>
            <a:r>
              <a:rPr lang="en-US" sz="3635" dirty="0" smtClean="0">
                <a:solidFill>
                  <a:srgbClr val="FF0000"/>
                </a:solidFill>
                <a:latin typeface="HK Grotesk Bold"/>
              </a:rPr>
              <a:t>&gt;675</a:t>
            </a:r>
            <a:r>
              <a:rPr lang="ru-RU" sz="3635" dirty="0" smtClean="0">
                <a:solidFill>
                  <a:srgbClr val="FF0000"/>
                </a:solidFill>
                <a:latin typeface="HK Grotesk Bold"/>
              </a:rPr>
              <a:t>р</a:t>
            </a:r>
            <a:endParaRPr lang="en-US" sz="3635" dirty="0">
              <a:solidFill>
                <a:srgbClr val="FF0000"/>
              </a:solidFill>
              <a:latin typeface="HK Grotesk Bold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1981201" y="6857212"/>
            <a:ext cx="2438400" cy="677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9"/>
              </a:lnSpc>
            </a:pPr>
            <a:r>
              <a:rPr lang="en-US" sz="3635" dirty="0" smtClean="0">
                <a:solidFill>
                  <a:srgbClr val="FF0000"/>
                </a:solidFill>
                <a:latin typeface="HK Grotesk Bold"/>
              </a:rPr>
              <a:t>675-790</a:t>
            </a:r>
            <a:r>
              <a:rPr lang="ru-RU" sz="3635" dirty="0" smtClean="0">
                <a:solidFill>
                  <a:srgbClr val="FF0000"/>
                </a:solidFill>
                <a:latin typeface="HK Grotesk Bold"/>
              </a:rPr>
              <a:t>р</a:t>
            </a:r>
            <a:endParaRPr lang="en-US" sz="3635" dirty="0">
              <a:solidFill>
                <a:srgbClr val="FF0000"/>
              </a:solidFill>
              <a:latin typeface="HK Grotesk Bold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9518642" y="6880646"/>
            <a:ext cx="3388366" cy="630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9"/>
              </a:lnSpc>
            </a:pPr>
            <a:r>
              <a:rPr lang="ru-RU" sz="3635" dirty="0" smtClean="0">
                <a:solidFill>
                  <a:srgbClr val="FF0000"/>
                </a:solidFill>
                <a:latin typeface="HK Grotesk Bold"/>
              </a:rPr>
              <a:t>1789-1912р</a:t>
            </a:r>
            <a:endParaRPr lang="en-US" sz="3635" dirty="0">
              <a:solidFill>
                <a:srgbClr val="FF0000"/>
              </a:solidFill>
              <a:latin typeface="HK Grotesk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5" name="TextBox 5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Аналитика ниши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587604" y="1028700"/>
            <a:ext cx="10451728" cy="7837213"/>
            <a:chOff x="0" y="0"/>
            <a:chExt cx="13935638" cy="10449617"/>
          </a:xfrm>
        </p:grpSpPr>
        <p:sp>
          <p:nvSpPr>
            <p:cNvPr id="9" name="TextBox 9"/>
            <p:cNvSpPr txBox="1"/>
            <p:nvPr/>
          </p:nvSpPr>
          <p:spPr>
            <a:xfrm>
              <a:off x="0" y="1554810"/>
              <a:ext cx="13935638" cy="8858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объем рынка категории (подкатегории)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количество товаров (артикулов)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лидеры категории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торгует ли в категории сам Маркетплейс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тренды в  категории  </a:t>
              </a:r>
            </a:p>
            <a:p>
              <a:pPr marL="906780" lvl="1" indent="-453390">
                <a:lnSpc>
                  <a:spcPts val="5880"/>
                </a:lnSpc>
                <a:buFont typeface="Arial"/>
                <a:buChar char="•"/>
              </a:pPr>
              <a:r>
                <a:rPr lang="en-US" sz="4200">
                  <a:solidFill>
                    <a:srgbClr val="272727"/>
                  </a:solidFill>
                  <a:latin typeface="HK Grotesk Light"/>
                </a:rPr>
                <a:t>объем рынка в разных ценовых сегментах</a:t>
              </a:r>
            </a:p>
            <a:p>
              <a:pPr>
                <a:lnSpc>
                  <a:spcPts val="5880"/>
                </a:lnSpc>
              </a:pPr>
              <a:endParaRPr lang="en-US" sz="4200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13935638" cy="791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9"/>
                </a:lnSpc>
              </a:pPr>
              <a:r>
                <a:rPr lang="en-US" sz="3635">
                  <a:solidFill>
                    <a:srgbClr val="272727"/>
                  </a:solidFill>
                  <a:latin typeface="HK Grotesk Bold"/>
                </a:rPr>
                <a:t>КЛЮЧЕВЫЕ  ПОКАЗАТЕЛИ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6907756" y="-9765355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20236" y="-1258572"/>
            <a:ext cx="2459432" cy="22872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t="1548" b="1548"/>
          <a:stretch>
            <a:fillRect/>
          </a:stretch>
        </p:blipFill>
        <p:spPr>
          <a:xfrm>
            <a:off x="5076005" y="1753719"/>
            <a:ext cx="8135989" cy="677956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394409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06240" y="757181"/>
            <a:ext cx="6950181" cy="2559449"/>
            <a:chOff x="0" y="0"/>
            <a:chExt cx="9266908" cy="34125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019971"/>
              <a:ext cx="9266908" cy="724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74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04775"/>
              <a:ext cx="9266908" cy="1191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541"/>
                </a:lnSpc>
              </a:pPr>
              <a:r>
                <a:rPr lang="en-US" sz="5386">
                  <a:solidFill>
                    <a:srgbClr val="FFFFFF"/>
                  </a:solidFill>
                  <a:latin typeface="HK Grotesk Bold"/>
                </a:rPr>
                <a:t>ЮНИТ-Экономика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553763" y="-3707588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880173">
            <a:off x="-1837239" y="-1247127"/>
            <a:ext cx="5731878" cy="71002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26933">
            <a:off x="14147007" y="-1449040"/>
            <a:ext cx="10050924" cy="124504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13037" y="6700107"/>
            <a:ext cx="2459432" cy="228727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080479" y="719094"/>
            <a:ext cx="10127042" cy="4424406"/>
            <a:chOff x="0" y="0"/>
            <a:chExt cx="13502723" cy="5899207"/>
          </a:xfrm>
        </p:grpSpPr>
        <p:sp>
          <p:nvSpPr>
            <p:cNvPr id="8" name="TextBox 8"/>
            <p:cNvSpPr txBox="1"/>
            <p:nvPr/>
          </p:nvSpPr>
          <p:spPr>
            <a:xfrm>
              <a:off x="0" y="118094"/>
              <a:ext cx="13502723" cy="3916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630"/>
                </a:lnSpc>
              </a:pPr>
              <a:r>
                <a:rPr lang="en-US" sz="19851" spc="873">
                  <a:solidFill>
                    <a:srgbClr val="FFFFFF"/>
                  </a:solidFill>
                  <a:latin typeface="HK Grotesk Medium"/>
                </a:rPr>
                <a:t>72M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692413" y="5421646"/>
              <a:ext cx="8117896" cy="422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77894" y="4061712"/>
              <a:ext cx="11546935" cy="637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4"/>
                </a:lnSpc>
              </a:pPr>
              <a:r>
                <a:rPr lang="en-US" sz="2903">
                  <a:solidFill>
                    <a:srgbClr val="FFFFFF"/>
                  </a:solidFill>
                  <a:latin typeface="HK Grotesk Bold"/>
                </a:rPr>
                <a:t>АРТИКУЛОВ НА WB 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0517" y="-791847"/>
            <a:ext cx="2459432" cy="2287272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4080479" y="5631540"/>
            <a:ext cx="10127042" cy="4424406"/>
            <a:chOff x="0" y="0"/>
            <a:chExt cx="13502723" cy="589920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18094"/>
              <a:ext cx="13502723" cy="3916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630"/>
                </a:lnSpc>
              </a:pPr>
              <a:r>
                <a:rPr lang="en-US" sz="19851" spc="873">
                  <a:solidFill>
                    <a:srgbClr val="FFFFFF"/>
                  </a:solidFill>
                  <a:latin typeface="HK Grotesk Medium"/>
                </a:rPr>
                <a:t>15%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692413" y="5421646"/>
              <a:ext cx="8117896" cy="422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77894" y="4061712"/>
              <a:ext cx="11546935" cy="637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4"/>
                </a:lnSpc>
              </a:pPr>
              <a:r>
                <a:rPr lang="en-US" sz="2903">
                  <a:solidFill>
                    <a:srgbClr val="FFFFFF"/>
                  </a:solidFill>
                  <a:latin typeface="HK Grotesk Bold"/>
                </a:rPr>
                <a:t>С ПРОДАЖАМИ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6378" y="875366"/>
            <a:ext cx="10127042" cy="1859835"/>
            <a:chOff x="0" y="0"/>
            <a:chExt cx="13502723" cy="2479779"/>
          </a:xfrm>
        </p:grpSpPr>
        <p:sp>
          <p:nvSpPr>
            <p:cNvPr id="3" name="TextBox 3"/>
            <p:cNvSpPr txBox="1"/>
            <p:nvPr/>
          </p:nvSpPr>
          <p:spPr>
            <a:xfrm>
              <a:off x="0" y="47625"/>
              <a:ext cx="13502723" cy="1725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031"/>
                </a:lnSpc>
              </a:pPr>
              <a:r>
                <a:rPr lang="en-US" sz="8799">
                  <a:solidFill>
                    <a:srgbClr val="272727"/>
                  </a:solidFill>
                  <a:latin typeface="HK Grotesk Bold"/>
                </a:rPr>
                <a:t>Поговорим 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2332752"/>
              <a:ext cx="1004993" cy="147027"/>
            </a:xfrm>
            <a:prstGeom prst="rect">
              <a:avLst/>
            </a:prstGeom>
            <a:solidFill>
              <a:srgbClr val="272727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7967" y="-1334988"/>
            <a:ext cx="15427992" cy="14540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225183">
            <a:off x="15708427" y="-2174961"/>
            <a:ext cx="5731878" cy="71002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33322" y="2436675"/>
            <a:ext cx="2459432" cy="228727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718061" y="3372988"/>
            <a:ext cx="4201361" cy="3067636"/>
            <a:chOff x="0" y="0"/>
            <a:chExt cx="5601814" cy="4090181"/>
          </a:xfrm>
        </p:grpSpPr>
        <p:sp>
          <p:nvSpPr>
            <p:cNvPr id="9" name="TextBox 9"/>
            <p:cNvSpPr txBox="1"/>
            <p:nvPr/>
          </p:nvSpPr>
          <p:spPr>
            <a:xfrm>
              <a:off x="0" y="1329594"/>
              <a:ext cx="5601814" cy="2730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8"/>
                </a:lnSpc>
              </a:pPr>
              <a:r>
                <a:rPr lang="en-US" sz="2406">
                  <a:solidFill>
                    <a:srgbClr val="272727"/>
                  </a:solidFill>
                  <a:latin typeface="HK Grotesk Light"/>
                </a:rPr>
                <a:t>Как выбирать из сотен категорий?</a:t>
              </a:r>
            </a:p>
            <a:p>
              <a:pPr>
                <a:lnSpc>
                  <a:spcPts val="3368"/>
                </a:lnSpc>
              </a:pPr>
              <a:r>
                <a:rPr lang="en-US" sz="2406">
                  <a:solidFill>
                    <a:srgbClr val="272727"/>
                  </a:solidFill>
                  <a:latin typeface="HK Grotesk Light"/>
                </a:rPr>
                <a:t>Классический VS Модерновый подходы;</a:t>
              </a:r>
            </a:p>
            <a:p>
              <a:pPr>
                <a:lnSpc>
                  <a:spcPts val="3368"/>
                </a:lnSpc>
              </a:pPr>
              <a:endParaRPr lang="en-US" sz="2406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5601814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>
                  <a:solidFill>
                    <a:srgbClr val="272727"/>
                  </a:solidFill>
                  <a:latin typeface="HK Grotesk Bold"/>
                </a:rPr>
                <a:t> ВЫБОР НИШИ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92892" y="3330125"/>
            <a:ext cx="3916250" cy="2767648"/>
            <a:chOff x="0" y="-57150"/>
            <a:chExt cx="5221667" cy="369019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329595"/>
              <a:ext cx="5221667" cy="2303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8"/>
                </a:lnSpc>
              </a:pP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Какие</a:t>
              </a:r>
              <a:r>
                <a:rPr lang="en-US" sz="24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основные</a:t>
              </a:r>
              <a:r>
                <a:rPr lang="en-US" sz="24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показатели</a:t>
              </a:r>
              <a:r>
                <a:rPr lang="en-US" sz="2406" dirty="0">
                  <a:solidFill>
                    <a:srgbClr val="272727"/>
                  </a:solidFill>
                  <a:latin typeface="HK Grotesk Light"/>
                </a:rPr>
                <a:t>?</a:t>
              </a:r>
            </a:p>
            <a:p>
              <a:pPr>
                <a:lnSpc>
                  <a:spcPts val="3368"/>
                </a:lnSpc>
              </a:pP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Неочевидные</a:t>
              </a:r>
              <a:r>
                <a:rPr lang="en-US" sz="24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критерии</a:t>
              </a:r>
              <a:r>
                <a:rPr lang="en-US" sz="24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оценки</a:t>
              </a:r>
              <a:r>
                <a:rPr lang="en-US" sz="2406" dirty="0" smtClean="0">
                  <a:solidFill>
                    <a:srgbClr val="272727"/>
                  </a:solidFill>
                  <a:latin typeface="HK Grotesk Light"/>
                </a:rPr>
                <a:t>.</a:t>
              </a:r>
              <a:endParaRPr lang="en-US" sz="2406" dirty="0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5221667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>
                  <a:solidFill>
                    <a:srgbClr val="272727"/>
                  </a:solidFill>
                  <a:latin typeface="HK Grotesk Bold"/>
                </a:rPr>
                <a:t>АНАЛИТИКА НИШИ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91216" y="3372988"/>
            <a:ext cx="4175442" cy="3896927"/>
            <a:chOff x="0" y="0"/>
            <a:chExt cx="5567255" cy="519590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329594"/>
              <a:ext cx="5567255" cy="3836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8"/>
                </a:lnSpc>
              </a:pP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Как</a:t>
              </a:r>
              <a:r>
                <a:rPr lang="en-US" sz="24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не</a:t>
              </a:r>
              <a:r>
                <a:rPr lang="en-US" sz="24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торговать</a:t>
              </a:r>
              <a:r>
                <a:rPr lang="en-US" sz="2406" dirty="0">
                  <a:solidFill>
                    <a:srgbClr val="272727"/>
                  </a:solidFill>
                  <a:latin typeface="HK Grotesk Light"/>
                </a:rPr>
                <a:t> в "МИНУС"? </a:t>
              </a:r>
            </a:p>
            <a:p>
              <a:pPr>
                <a:lnSpc>
                  <a:spcPts val="3368"/>
                </a:lnSpc>
              </a:pP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Наценка</a:t>
              </a:r>
              <a:r>
                <a:rPr lang="en-US" sz="2406" dirty="0">
                  <a:solidFill>
                    <a:srgbClr val="272727"/>
                  </a:solidFill>
                  <a:latin typeface="HK Grotesk Light"/>
                </a:rPr>
                <a:t> 300% VS 25%? </a:t>
              </a:r>
            </a:p>
            <a:p>
              <a:pPr>
                <a:lnSpc>
                  <a:spcPts val="3368"/>
                </a:lnSpc>
              </a:pP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Демпинг</a:t>
              </a:r>
              <a:r>
                <a:rPr lang="en-US" sz="2406" dirty="0">
                  <a:solidFill>
                    <a:srgbClr val="272727"/>
                  </a:solidFill>
                  <a:latin typeface="HK Grotesk Light"/>
                </a:rPr>
                <a:t> VS </a:t>
              </a: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Стратегии</a:t>
              </a:r>
              <a:r>
                <a:rPr lang="en-US" sz="24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ценообразования</a:t>
              </a:r>
              <a:r>
                <a:rPr lang="en-US" sz="2406" dirty="0">
                  <a:solidFill>
                    <a:srgbClr val="272727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368"/>
                </a:lnSpc>
              </a:pPr>
              <a:r>
                <a:rPr lang="en-US" sz="2406" dirty="0">
                  <a:solidFill>
                    <a:srgbClr val="272727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368"/>
                </a:lnSpc>
              </a:pPr>
              <a:endParaRPr lang="en-US" sz="2406" dirty="0">
                <a:solidFill>
                  <a:srgbClr val="272727"/>
                </a:solidFill>
                <a:latin typeface="HK Grotesk Light"/>
              </a:endParaRPr>
            </a:p>
            <a:p>
              <a:pPr>
                <a:lnSpc>
                  <a:spcPts val="3368"/>
                </a:lnSpc>
              </a:pPr>
              <a:endParaRPr lang="en-US" sz="2406" dirty="0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5567255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>
                  <a:solidFill>
                    <a:srgbClr val="272727"/>
                  </a:solidFill>
                  <a:latin typeface="HK Grotesk Bold"/>
                </a:rPr>
                <a:t>ЮНИТ ЭКОНОМИКА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07845" y="7269915"/>
            <a:ext cx="4175442" cy="3482281"/>
            <a:chOff x="0" y="0"/>
            <a:chExt cx="5567255" cy="464304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329594"/>
              <a:ext cx="5567255" cy="3283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8"/>
                </a:lnSpc>
              </a:pPr>
              <a:r>
                <a:rPr lang="en-US" sz="2406">
                  <a:solidFill>
                    <a:srgbClr val="272727"/>
                  </a:solidFill>
                  <a:latin typeface="HK Grotesk Light"/>
                </a:rPr>
                <a:t>"Товарка"VS "Брендов" -</a:t>
              </a:r>
            </a:p>
            <a:p>
              <a:pPr>
                <a:lnSpc>
                  <a:spcPts val="3368"/>
                </a:lnSpc>
              </a:pPr>
              <a:r>
                <a:rPr lang="en-US" sz="2406">
                  <a:solidFill>
                    <a:srgbClr val="272727"/>
                  </a:solidFill>
                  <a:latin typeface="HK Grotesk Light"/>
                </a:rPr>
                <a:t>Спринт или Марафон?</a:t>
              </a:r>
            </a:p>
            <a:p>
              <a:pPr>
                <a:lnSpc>
                  <a:spcPts val="3368"/>
                </a:lnSpc>
              </a:pPr>
              <a:r>
                <a:rPr lang="en-US" sz="2406">
                  <a:solidFill>
                    <a:srgbClr val="272727"/>
                  </a:solidFill>
                  <a:latin typeface="HK Grotesk Light"/>
                </a:rPr>
                <a:t>Упаковка: Paint VS Production</a:t>
              </a:r>
            </a:p>
            <a:p>
              <a:pPr>
                <a:lnSpc>
                  <a:spcPts val="3368"/>
                </a:lnSpc>
              </a:pPr>
              <a:endParaRPr lang="en-US" sz="2406">
                <a:solidFill>
                  <a:srgbClr val="272727"/>
                </a:solidFill>
                <a:latin typeface="HK Grotesk Light"/>
              </a:endParaRPr>
            </a:p>
            <a:p>
              <a:pPr>
                <a:lnSpc>
                  <a:spcPts val="3368"/>
                </a:lnSpc>
              </a:pPr>
              <a:endParaRPr lang="en-US" sz="2406">
                <a:solidFill>
                  <a:srgbClr val="272727"/>
                </a:solidFill>
                <a:latin typeface="HK Grotesk Light"/>
              </a:endParaRPr>
            </a:p>
            <a:p>
              <a:pPr>
                <a:lnSpc>
                  <a:spcPts val="3368"/>
                </a:lnSpc>
              </a:pPr>
              <a:endParaRPr lang="en-US" sz="2406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5567255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>
                  <a:solidFill>
                    <a:srgbClr val="272727"/>
                  </a:solidFill>
                  <a:latin typeface="HK Grotesk Bold"/>
                </a:rPr>
                <a:t>РАБОТА С БРЕНДОМ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610600" y="7247298"/>
            <a:ext cx="3943920" cy="2316785"/>
            <a:chOff x="0" y="-57151"/>
            <a:chExt cx="5258560" cy="3089046"/>
          </a:xfrm>
        </p:grpSpPr>
        <p:sp>
          <p:nvSpPr>
            <p:cNvPr id="21" name="TextBox 21"/>
            <p:cNvSpPr txBox="1"/>
            <p:nvPr/>
          </p:nvSpPr>
          <p:spPr>
            <a:xfrm>
              <a:off x="36893" y="1287828"/>
              <a:ext cx="5221667" cy="174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8"/>
                </a:lnSpc>
              </a:pP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Обязательная</a:t>
              </a:r>
              <a:r>
                <a:rPr lang="en-US" sz="2406" dirty="0">
                  <a:solidFill>
                    <a:srgbClr val="272727"/>
                  </a:solidFill>
                  <a:latin typeface="HK Grotesk Light"/>
                </a:rPr>
                <a:t> "</a:t>
              </a: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База</a:t>
              </a:r>
              <a:r>
                <a:rPr lang="en-US" sz="2406" dirty="0">
                  <a:solidFill>
                    <a:srgbClr val="272727"/>
                  </a:solidFill>
                  <a:latin typeface="HK Grotesk Light"/>
                </a:rPr>
                <a:t>"</a:t>
              </a:r>
            </a:p>
            <a:p>
              <a:pPr>
                <a:lnSpc>
                  <a:spcPts val="3368"/>
                </a:lnSpc>
              </a:pP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Некст</a:t>
              </a:r>
              <a:r>
                <a:rPr lang="en-US" sz="24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Левел</a:t>
              </a:r>
              <a:endParaRPr lang="en-US" sz="2406" dirty="0">
                <a:solidFill>
                  <a:srgbClr val="272727"/>
                </a:solidFill>
                <a:latin typeface="HK Grotesk Light"/>
              </a:endParaRPr>
            </a:p>
            <a:p>
              <a:pPr>
                <a:lnSpc>
                  <a:spcPts val="3368"/>
                </a:lnSpc>
              </a:pP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Полезные</a:t>
              </a:r>
              <a:r>
                <a:rPr lang="en-US" sz="24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406" dirty="0" err="1">
                  <a:solidFill>
                    <a:srgbClr val="272727"/>
                  </a:solidFill>
                  <a:latin typeface="HK Grotesk Light"/>
                </a:rPr>
                <a:t>сервисы</a:t>
              </a:r>
              <a:r>
                <a:rPr lang="en-US" sz="2406" dirty="0">
                  <a:solidFill>
                    <a:srgbClr val="272727"/>
                  </a:solidFill>
                  <a:latin typeface="HK Grotesk Light"/>
                </a:rPr>
                <a:t>. </a:t>
              </a:r>
              <a:endParaRPr lang="en-US" sz="2406" dirty="0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1"/>
              <a:ext cx="5221667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 dirty="0" smtClean="0">
                  <a:solidFill>
                    <a:srgbClr val="272727"/>
                  </a:solidFill>
                  <a:latin typeface="HK Grotesk Bold"/>
                </a:rPr>
                <a:t>MUST HAVE</a:t>
              </a:r>
              <a:endParaRPr lang="en-US" sz="3051" dirty="0">
                <a:solidFill>
                  <a:srgbClr val="272727"/>
                </a:solidFill>
                <a:latin typeface="HK Grotesk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48518" y="812793"/>
            <a:ext cx="6467474" cy="1831630"/>
            <a:chOff x="0" y="0"/>
            <a:chExt cx="8623298" cy="2442173"/>
          </a:xfrm>
        </p:grpSpPr>
        <p:sp>
          <p:nvSpPr>
            <p:cNvPr id="5" name="TextBox 5"/>
            <p:cNvSpPr txBox="1"/>
            <p:nvPr/>
          </p:nvSpPr>
          <p:spPr>
            <a:xfrm>
              <a:off x="0" y="38100"/>
              <a:ext cx="8623298" cy="1274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89"/>
                </a:lnSpc>
              </a:pPr>
              <a:r>
                <a:rPr lang="en-US" sz="6482">
                  <a:solidFill>
                    <a:srgbClr val="272727"/>
                  </a:solidFill>
                  <a:latin typeface="HK Grotesk Bold"/>
                </a:rPr>
                <a:t>Юнит экономика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2311898"/>
              <a:ext cx="890486" cy="130275"/>
            </a:xfrm>
            <a:prstGeom prst="rect">
              <a:avLst/>
            </a:prstGeom>
            <a:solidFill>
              <a:srgbClr val="27272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48518" y="7333148"/>
            <a:ext cx="5227750" cy="1925152"/>
            <a:chOff x="0" y="0"/>
            <a:chExt cx="6970333" cy="2566870"/>
          </a:xfrm>
        </p:grpSpPr>
        <p:sp>
          <p:nvSpPr>
            <p:cNvPr id="8" name="TextBox 8"/>
            <p:cNvSpPr txBox="1"/>
            <p:nvPr/>
          </p:nvSpPr>
          <p:spPr>
            <a:xfrm>
              <a:off x="0" y="2024498"/>
              <a:ext cx="6970333" cy="542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4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6096"/>
              <a:ext cx="6970333" cy="893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2"/>
                </a:lnSpc>
              </a:pPr>
              <a:r>
                <a:rPr lang="en-US" sz="4051">
                  <a:solidFill>
                    <a:srgbClr val="272727"/>
                  </a:solidFill>
                  <a:latin typeface="HK Grotesk Bold"/>
                </a:rPr>
                <a:t>Казалось бы ?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662393" y="4197000"/>
            <a:ext cx="13321444" cy="94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89"/>
              </a:lnSpc>
            </a:pPr>
            <a:r>
              <a:rPr lang="en-US" sz="6482">
                <a:solidFill>
                  <a:srgbClr val="272727"/>
                </a:solidFill>
                <a:latin typeface="HK Grotesk Bold"/>
              </a:rPr>
              <a:t>Прибыль = Выручка - Расходы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394409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395375">
            <a:off x="11058064" y="-9049055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867350">
            <a:off x="14865455" y="-1590161"/>
            <a:ext cx="4787691" cy="5930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231553"/>
            <a:ext cx="2459432" cy="22872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16611" y="739679"/>
            <a:ext cx="6667128" cy="1160968"/>
            <a:chOff x="0" y="0"/>
            <a:chExt cx="8889504" cy="1547957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8889504" cy="836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43"/>
                </a:lnSpc>
              </a:pPr>
              <a:r>
                <a:rPr lang="en-US" sz="4249">
                  <a:solidFill>
                    <a:srgbClr val="272727"/>
                  </a:solidFill>
                  <a:latin typeface="HK Grotesk Bold"/>
                </a:rPr>
                <a:t>Юнит-экономика WB.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413660"/>
              <a:ext cx="917976" cy="134297"/>
            </a:xfrm>
            <a:prstGeom prst="rect">
              <a:avLst/>
            </a:prstGeom>
            <a:solidFill>
              <a:srgbClr val="27272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394409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302" y="2984581"/>
            <a:ext cx="15006371" cy="1740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Стоимость производства +</a:t>
            </a:r>
          </a:p>
          <a:p>
            <a:pPr algn="just">
              <a:lnSpc>
                <a:spcPts val="7055"/>
              </a:lnSpc>
            </a:pPr>
            <a:endParaRPr lang="en-US" sz="5039">
              <a:solidFill>
                <a:srgbClr val="272727"/>
              </a:solidFill>
              <a:latin typeface="HK Grotesk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07051" y="653954"/>
            <a:ext cx="6481465" cy="7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8"/>
              </a:lnSpc>
              <a:spcBef>
                <a:spcPct val="0"/>
              </a:spcBef>
            </a:pPr>
            <a:r>
              <a:rPr lang="en-US" sz="4206">
                <a:solidFill>
                  <a:srgbClr val="272727"/>
                </a:solidFill>
                <a:latin typeface="HK Grotesk Bold Bold"/>
              </a:rPr>
              <a:t>Основы ценообразования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395375">
            <a:off x="11058064" y="-9049055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867350">
            <a:off x="14865455" y="-1590161"/>
            <a:ext cx="4787691" cy="5930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231553"/>
            <a:ext cx="2459432" cy="22872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16611" y="739679"/>
            <a:ext cx="6667128" cy="1160968"/>
            <a:chOff x="0" y="0"/>
            <a:chExt cx="8889504" cy="1547957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8889504" cy="836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43"/>
                </a:lnSpc>
              </a:pPr>
              <a:r>
                <a:rPr lang="en-US" sz="4249">
                  <a:solidFill>
                    <a:srgbClr val="272727"/>
                  </a:solidFill>
                  <a:latin typeface="HK Grotesk Bold"/>
                </a:rPr>
                <a:t>Юнит-экономика WB.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413660"/>
              <a:ext cx="917976" cy="134297"/>
            </a:xfrm>
            <a:prstGeom prst="rect">
              <a:avLst/>
            </a:prstGeom>
            <a:solidFill>
              <a:srgbClr val="27272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394409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302" y="2984581"/>
            <a:ext cx="15006371" cy="262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Стоимость производства +</a:t>
            </a:r>
          </a:p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логистика  от производства + </a:t>
            </a:r>
          </a:p>
          <a:p>
            <a:pPr algn="just">
              <a:lnSpc>
                <a:spcPts val="7055"/>
              </a:lnSpc>
            </a:pPr>
            <a:endParaRPr lang="en-US" sz="5039">
              <a:solidFill>
                <a:srgbClr val="272727"/>
              </a:solidFill>
              <a:latin typeface="HK Grotesk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07051" y="653954"/>
            <a:ext cx="6481465" cy="7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8"/>
              </a:lnSpc>
              <a:spcBef>
                <a:spcPct val="0"/>
              </a:spcBef>
            </a:pPr>
            <a:r>
              <a:rPr lang="en-US" sz="4206">
                <a:solidFill>
                  <a:srgbClr val="272727"/>
                </a:solidFill>
                <a:latin typeface="HK Grotesk Bold Bold"/>
              </a:rPr>
              <a:t>Основы ценообразования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395375">
            <a:off x="11058064" y="-9049055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867350">
            <a:off x="14865455" y="-1590161"/>
            <a:ext cx="4787691" cy="5930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231553"/>
            <a:ext cx="2459432" cy="22872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16611" y="739679"/>
            <a:ext cx="6667128" cy="1160968"/>
            <a:chOff x="0" y="0"/>
            <a:chExt cx="8889504" cy="1547957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8889504" cy="836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43"/>
                </a:lnSpc>
              </a:pPr>
              <a:r>
                <a:rPr lang="en-US" sz="4249">
                  <a:solidFill>
                    <a:srgbClr val="272727"/>
                  </a:solidFill>
                  <a:latin typeface="HK Grotesk Bold"/>
                </a:rPr>
                <a:t>Юнит-экономика WB.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413660"/>
              <a:ext cx="917976" cy="134297"/>
            </a:xfrm>
            <a:prstGeom prst="rect">
              <a:avLst/>
            </a:prstGeom>
            <a:solidFill>
              <a:srgbClr val="27272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394409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07051" y="653954"/>
            <a:ext cx="6481465" cy="7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8"/>
              </a:lnSpc>
              <a:spcBef>
                <a:spcPct val="0"/>
              </a:spcBef>
            </a:pPr>
            <a:r>
              <a:rPr lang="en-US" sz="4206">
                <a:solidFill>
                  <a:srgbClr val="272727"/>
                </a:solidFill>
                <a:latin typeface="HK Grotesk Bold Bold"/>
              </a:rPr>
              <a:t>Основы ценообразования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8302" y="2984581"/>
            <a:ext cx="15006371" cy="351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Стоимость производства +</a:t>
            </a:r>
          </a:p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логистика  от производства + </a:t>
            </a:r>
          </a:p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предпродажная подготовка (упаковка маркировка) </a:t>
            </a:r>
          </a:p>
          <a:p>
            <a:pPr algn="just">
              <a:lnSpc>
                <a:spcPts val="7055"/>
              </a:lnSpc>
            </a:pPr>
            <a:endParaRPr lang="en-US" sz="5039">
              <a:solidFill>
                <a:srgbClr val="272727"/>
              </a:solidFill>
              <a:latin typeface="HK Grotesk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395375">
            <a:off x="11058064" y="-9049055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867350">
            <a:off x="14865455" y="-1590161"/>
            <a:ext cx="4787691" cy="5930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231553"/>
            <a:ext cx="2459432" cy="22872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16611" y="739679"/>
            <a:ext cx="6667128" cy="1160968"/>
            <a:chOff x="0" y="0"/>
            <a:chExt cx="8889504" cy="1547957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8889504" cy="836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43"/>
                </a:lnSpc>
              </a:pPr>
              <a:r>
                <a:rPr lang="en-US" sz="4249">
                  <a:solidFill>
                    <a:srgbClr val="272727"/>
                  </a:solidFill>
                  <a:latin typeface="HK Grotesk Bold"/>
                </a:rPr>
                <a:t>Юнит-экономика WB.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413660"/>
              <a:ext cx="917976" cy="134297"/>
            </a:xfrm>
            <a:prstGeom prst="rect">
              <a:avLst/>
            </a:prstGeom>
            <a:solidFill>
              <a:srgbClr val="27272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394409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302" y="2984581"/>
            <a:ext cx="15006371" cy="4400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Стоимость производства +</a:t>
            </a:r>
          </a:p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логистика  от производства + </a:t>
            </a:r>
          </a:p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предпродажная подготовка (упаковка маркировка) + логистика до Маркетплейса  </a:t>
            </a:r>
          </a:p>
          <a:p>
            <a:pPr algn="just">
              <a:lnSpc>
                <a:spcPts val="7055"/>
              </a:lnSpc>
            </a:pPr>
            <a:endParaRPr lang="en-US" sz="5039">
              <a:solidFill>
                <a:srgbClr val="272727"/>
              </a:solidFill>
              <a:latin typeface="HK Grotesk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07051" y="653954"/>
            <a:ext cx="6481465" cy="7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8"/>
              </a:lnSpc>
              <a:spcBef>
                <a:spcPct val="0"/>
              </a:spcBef>
            </a:pPr>
            <a:r>
              <a:rPr lang="en-US" sz="4206">
                <a:solidFill>
                  <a:srgbClr val="272727"/>
                </a:solidFill>
                <a:latin typeface="HK Grotesk Bold Bold"/>
              </a:rPr>
              <a:t>Основы ценообразования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395375">
            <a:off x="11058064" y="-9049055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867350">
            <a:off x="14865455" y="-1590161"/>
            <a:ext cx="4787691" cy="5930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231553"/>
            <a:ext cx="2459432" cy="22872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16611" y="739679"/>
            <a:ext cx="6667128" cy="1160968"/>
            <a:chOff x="0" y="0"/>
            <a:chExt cx="8889504" cy="1547957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8889504" cy="836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43"/>
                </a:lnSpc>
              </a:pPr>
              <a:r>
                <a:rPr lang="en-US" sz="4249">
                  <a:solidFill>
                    <a:srgbClr val="272727"/>
                  </a:solidFill>
                  <a:latin typeface="HK Grotesk Bold"/>
                </a:rPr>
                <a:t>Юнит-экономика WB.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413660"/>
              <a:ext cx="917976" cy="134297"/>
            </a:xfrm>
            <a:prstGeom prst="rect">
              <a:avLst/>
            </a:prstGeom>
            <a:solidFill>
              <a:srgbClr val="27272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394409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302" y="2984581"/>
            <a:ext cx="15006371" cy="5287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Стоимость производства +</a:t>
            </a:r>
          </a:p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логистика  от производства + </a:t>
            </a:r>
          </a:p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предпродажная подготовка (упаковка маркировка) + логистика до Маркетплейса </a:t>
            </a:r>
          </a:p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                   </a:t>
            </a:r>
          </a:p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                          =   себестоимость товара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07051" y="653954"/>
            <a:ext cx="6481465" cy="7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8"/>
              </a:lnSpc>
              <a:spcBef>
                <a:spcPct val="0"/>
              </a:spcBef>
            </a:pPr>
            <a:r>
              <a:rPr lang="en-US" sz="4206">
                <a:solidFill>
                  <a:srgbClr val="272727"/>
                </a:solidFill>
                <a:latin typeface="HK Grotesk Bold Bold"/>
              </a:rPr>
              <a:t>Основы ценообразования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395375">
            <a:off x="11058064" y="-9049055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867350">
            <a:off x="14865455" y="-1590161"/>
            <a:ext cx="4787691" cy="5930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231553"/>
            <a:ext cx="2459432" cy="22872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16611" y="739679"/>
            <a:ext cx="6667128" cy="1160968"/>
            <a:chOff x="0" y="0"/>
            <a:chExt cx="8889504" cy="1547957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8889504" cy="836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43"/>
                </a:lnSpc>
              </a:pPr>
              <a:r>
                <a:rPr lang="en-US" sz="4249">
                  <a:solidFill>
                    <a:srgbClr val="272727"/>
                  </a:solidFill>
                  <a:latin typeface="HK Grotesk Bold"/>
                </a:rPr>
                <a:t>Юнит-экономика WB.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413660"/>
              <a:ext cx="917976" cy="134297"/>
            </a:xfrm>
            <a:prstGeom prst="rect">
              <a:avLst/>
            </a:prstGeom>
            <a:solidFill>
              <a:srgbClr val="27272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394409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302" y="2984581"/>
            <a:ext cx="10976107" cy="85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Прибыль =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07051" y="653954"/>
            <a:ext cx="6481465" cy="7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8"/>
              </a:lnSpc>
              <a:spcBef>
                <a:spcPct val="0"/>
              </a:spcBef>
            </a:pPr>
            <a:r>
              <a:rPr lang="en-US" sz="4206">
                <a:solidFill>
                  <a:srgbClr val="272727"/>
                </a:solidFill>
                <a:latin typeface="HK Grotesk Bold Bold"/>
              </a:rPr>
              <a:t>Основы ценообразования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395375">
            <a:off x="11058064" y="-9049055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867350">
            <a:off x="14865455" y="-1590161"/>
            <a:ext cx="4787691" cy="5930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231553"/>
            <a:ext cx="2459432" cy="22872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16611" y="739679"/>
            <a:ext cx="6667128" cy="1160968"/>
            <a:chOff x="0" y="0"/>
            <a:chExt cx="8889504" cy="1547957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8889504" cy="836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43"/>
                </a:lnSpc>
              </a:pPr>
              <a:r>
                <a:rPr lang="en-US" sz="4249">
                  <a:solidFill>
                    <a:srgbClr val="272727"/>
                  </a:solidFill>
                  <a:latin typeface="HK Grotesk Bold"/>
                </a:rPr>
                <a:t>Юнит-экономика WB.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413660"/>
              <a:ext cx="917976" cy="134297"/>
            </a:xfrm>
            <a:prstGeom prst="rect">
              <a:avLst/>
            </a:prstGeom>
            <a:solidFill>
              <a:srgbClr val="27272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394409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302" y="2984581"/>
            <a:ext cx="10976107" cy="85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Прибыль = Цена на МП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07051" y="653954"/>
            <a:ext cx="6481465" cy="7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8"/>
              </a:lnSpc>
              <a:spcBef>
                <a:spcPct val="0"/>
              </a:spcBef>
            </a:pPr>
            <a:r>
              <a:rPr lang="en-US" sz="4206">
                <a:solidFill>
                  <a:srgbClr val="272727"/>
                </a:solidFill>
                <a:latin typeface="HK Grotesk Bold Bold"/>
              </a:rPr>
              <a:t>Основы ценообразования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395375">
            <a:off x="11058064" y="-9049055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867350">
            <a:off x="14865455" y="-1590161"/>
            <a:ext cx="4787691" cy="5930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231553"/>
            <a:ext cx="2459432" cy="22872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16611" y="739679"/>
            <a:ext cx="6667128" cy="1160968"/>
            <a:chOff x="0" y="0"/>
            <a:chExt cx="8889504" cy="1547957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8889504" cy="836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43"/>
                </a:lnSpc>
              </a:pPr>
              <a:r>
                <a:rPr lang="en-US" sz="4249">
                  <a:solidFill>
                    <a:srgbClr val="272727"/>
                  </a:solidFill>
                  <a:latin typeface="HK Grotesk Bold"/>
                </a:rPr>
                <a:t>Юнит-экономика WB.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413660"/>
              <a:ext cx="917976" cy="134297"/>
            </a:xfrm>
            <a:prstGeom prst="rect">
              <a:avLst/>
            </a:prstGeom>
            <a:solidFill>
              <a:srgbClr val="27272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394409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302" y="2984581"/>
            <a:ext cx="10976107" cy="1740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Прибыль = Цена на МП - комиссия WB (FBO или FBS)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07051" y="653954"/>
            <a:ext cx="6481465" cy="7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8"/>
              </a:lnSpc>
              <a:spcBef>
                <a:spcPct val="0"/>
              </a:spcBef>
            </a:pPr>
            <a:r>
              <a:rPr lang="en-US" sz="4206">
                <a:solidFill>
                  <a:srgbClr val="272727"/>
                </a:solidFill>
                <a:latin typeface="HK Grotesk Bold Bold"/>
              </a:rPr>
              <a:t>Основы ценообразования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395375">
            <a:off x="11058064" y="-9049055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867350">
            <a:off x="14865455" y="-1590161"/>
            <a:ext cx="4787691" cy="5930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231553"/>
            <a:ext cx="2459432" cy="22872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16611" y="739679"/>
            <a:ext cx="6667128" cy="1160968"/>
            <a:chOff x="0" y="0"/>
            <a:chExt cx="8889504" cy="1547957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8889504" cy="836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43"/>
                </a:lnSpc>
              </a:pPr>
              <a:r>
                <a:rPr lang="en-US" sz="4249">
                  <a:solidFill>
                    <a:srgbClr val="272727"/>
                  </a:solidFill>
                  <a:latin typeface="HK Grotesk Bold"/>
                </a:rPr>
                <a:t>Юнит-экономика WB.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413660"/>
              <a:ext cx="917976" cy="134297"/>
            </a:xfrm>
            <a:prstGeom prst="rect">
              <a:avLst/>
            </a:prstGeom>
            <a:solidFill>
              <a:srgbClr val="27272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394409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302" y="2984581"/>
            <a:ext cx="10976107" cy="1740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Прибыль = Цена на МП - комиссия WB (FBO или FBS) - хранение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07051" y="653954"/>
            <a:ext cx="6481465" cy="7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8"/>
              </a:lnSpc>
              <a:spcBef>
                <a:spcPct val="0"/>
              </a:spcBef>
            </a:pPr>
            <a:r>
              <a:rPr lang="en-US" sz="4206">
                <a:solidFill>
                  <a:srgbClr val="272727"/>
                </a:solidFill>
                <a:latin typeface="HK Grotesk Bold Bold"/>
              </a:rPr>
              <a:t>Основы ценообразования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6907756" y="-9765355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20236" y="-1258572"/>
            <a:ext cx="2459432" cy="22872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239444" y="2215083"/>
            <a:ext cx="7809112" cy="585683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394409" y="8755400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06240" y="757181"/>
            <a:ext cx="7713996" cy="2840728"/>
            <a:chOff x="0" y="0"/>
            <a:chExt cx="10285328" cy="378763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39765"/>
              <a:ext cx="10285328" cy="806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77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10285328" cy="1330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69"/>
                </a:lnSpc>
              </a:pPr>
              <a:r>
                <a:rPr lang="en-US" sz="5978">
                  <a:solidFill>
                    <a:srgbClr val="FFFFFF"/>
                  </a:solidFill>
                  <a:latin typeface="HK Grotesk Bold"/>
                </a:rPr>
                <a:t>Выбор ниши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395375">
            <a:off x="11058064" y="-9049055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867350">
            <a:off x="14865455" y="-1590161"/>
            <a:ext cx="4787691" cy="5930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231553"/>
            <a:ext cx="2459432" cy="22872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16611" y="739679"/>
            <a:ext cx="6667128" cy="1160968"/>
            <a:chOff x="0" y="0"/>
            <a:chExt cx="8889504" cy="1547957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8889504" cy="836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43"/>
                </a:lnSpc>
              </a:pPr>
              <a:r>
                <a:rPr lang="en-US" sz="4249">
                  <a:solidFill>
                    <a:srgbClr val="272727"/>
                  </a:solidFill>
                  <a:latin typeface="HK Grotesk Bold"/>
                </a:rPr>
                <a:t>Юнит-экономика WB.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413660"/>
              <a:ext cx="917976" cy="134297"/>
            </a:xfrm>
            <a:prstGeom prst="rect">
              <a:avLst/>
            </a:prstGeom>
            <a:solidFill>
              <a:srgbClr val="27272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394409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302" y="2984581"/>
            <a:ext cx="10976107" cy="262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Прибыль = Цена на МП - комиссия WB (FBO или FBS) - хранение - логистика маркетплейса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07051" y="653954"/>
            <a:ext cx="6481465" cy="7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8"/>
              </a:lnSpc>
              <a:spcBef>
                <a:spcPct val="0"/>
              </a:spcBef>
            </a:pPr>
            <a:r>
              <a:rPr lang="en-US" sz="4206">
                <a:solidFill>
                  <a:srgbClr val="272727"/>
                </a:solidFill>
                <a:latin typeface="HK Grotesk Bold Bold"/>
              </a:rPr>
              <a:t>Основы ценообразования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395375">
            <a:off x="11058064" y="-9049055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867350">
            <a:off x="14865455" y="-1590161"/>
            <a:ext cx="4787691" cy="5930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231553"/>
            <a:ext cx="2459432" cy="22872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16611" y="739679"/>
            <a:ext cx="6667128" cy="1160968"/>
            <a:chOff x="0" y="0"/>
            <a:chExt cx="8889504" cy="1547957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8889504" cy="836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43"/>
                </a:lnSpc>
              </a:pPr>
              <a:r>
                <a:rPr lang="en-US" sz="4249">
                  <a:solidFill>
                    <a:srgbClr val="272727"/>
                  </a:solidFill>
                  <a:latin typeface="HK Grotesk Bold"/>
                </a:rPr>
                <a:t>Юнит-экономика WB.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413660"/>
              <a:ext cx="917976" cy="134297"/>
            </a:xfrm>
            <a:prstGeom prst="rect">
              <a:avLst/>
            </a:prstGeom>
            <a:solidFill>
              <a:srgbClr val="27272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394409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302" y="2984581"/>
            <a:ext cx="10976107" cy="351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Прибыль = Цена на МП - комиссия WB (FBO или FBS) - хранение - логистика маркетплейса - (%выкупа х обратная доставка)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07051" y="653954"/>
            <a:ext cx="6481465" cy="7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8"/>
              </a:lnSpc>
              <a:spcBef>
                <a:spcPct val="0"/>
              </a:spcBef>
            </a:pPr>
            <a:r>
              <a:rPr lang="en-US" sz="4206">
                <a:solidFill>
                  <a:srgbClr val="272727"/>
                </a:solidFill>
                <a:latin typeface="HK Grotesk Bold Bold"/>
              </a:rPr>
              <a:t>Основы ценообразования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395375">
            <a:off x="11058064" y="-9049055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867350">
            <a:off x="14865455" y="-1590161"/>
            <a:ext cx="4787691" cy="5930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231553"/>
            <a:ext cx="2459432" cy="22872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16611" y="739679"/>
            <a:ext cx="6667128" cy="1160968"/>
            <a:chOff x="0" y="0"/>
            <a:chExt cx="8889504" cy="1547957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8889504" cy="836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43"/>
                </a:lnSpc>
              </a:pPr>
              <a:r>
                <a:rPr lang="en-US" sz="4249">
                  <a:solidFill>
                    <a:srgbClr val="272727"/>
                  </a:solidFill>
                  <a:latin typeface="HK Grotesk Bold"/>
                </a:rPr>
                <a:t>Юнит-экономика WB.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413660"/>
              <a:ext cx="917976" cy="134297"/>
            </a:xfrm>
            <a:prstGeom prst="rect">
              <a:avLst/>
            </a:prstGeom>
            <a:solidFill>
              <a:srgbClr val="27272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394409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302" y="2984581"/>
            <a:ext cx="10976107" cy="351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Прибыль = Цена на МП - комиссия WB (FBO или FBS) - хранение - логистика маркетплейса - (%выкупа х обратная доставка) - СПП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07051" y="653954"/>
            <a:ext cx="6481465" cy="7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8"/>
              </a:lnSpc>
              <a:spcBef>
                <a:spcPct val="0"/>
              </a:spcBef>
            </a:pPr>
            <a:r>
              <a:rPr lang="en-US" sz="4206">
                <a:solidFill>
                  <a:srgbClr val="272727"/>
                </a:solidFill>
                <a:latin typeface="HK Grotesk Bold Bold"/>
              </a:rPr>
              <a:t>Основы ценообразования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395375">
            <a:off x="11058064" y="-9049055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867350">
            <a:off x="14865455" y="-1590161"/>
            <a:ext cx="4787691" cy="5930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231553"/>
            <a:ext cx="2459432" cy="22872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16611" y="739679"/>
            <a:ext cx="6667128" cy="1160968"/>
            <a:chOff x="0" y="0"/>
            <a:chExt cx="8889504" cy="1547957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8889504" cy="836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43"/>
                </a:lnSpc>
              </a:pPr>
              <a:r>
                <a:rPr lang="en-US" sz="4249">
                  <a:solidFill>
                    <a:srgbClr val="272727"/>
                  </a:solidFill>
                  <a:latin typeface="HK Grotesk Bold"/>
                </a:rPr>
                <a:t>Юнит-экономика WB.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413660"/>
              <a:ext cx="917976" cy="134297"/>
            </a:xfrm>
            <a:prstGeom prst="rect">
              <a:avLst/>
            </a:prstGeom>
            <a:solidFill>
              <a:srgbClr val="27272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394409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302" y="2984581"/>
            <a:ext cx="10976107" cy="351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Прибыль = Цена на МП - комиссия WB (FBO или FBS) - хранение - логистика маркетплейса - (%выкупа х обратная доставка) - СПП - Акции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07051" y="653954"/>
            <a:ext cx="6481465" cy="7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8"/>
              </a:lnSpc>
              <a:spcBef>
                <a:spcPct val="0"/>
              </a:spcBef>
            </a:pPr>
            <a:r>
              <a:rPr lang="en-US" sz="4206">
                <a:solidFill>
                  <a:srgbClr val="272727"/>
                </a:solidFill>
                <a:latin typeface="HK Grotesk Bold Bold"/>
              </a:rPr>
              <a:t>Основы ценообразования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395375">
            <a:off x="11058064" y="-9049055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867350">
            <a:off x="14865455" y="-1590161"/>
            <a:ext cx="4787691" cy="5930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231553"/>
            <a:ext cx="2459432" cy="22872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16611" y="739679"/>
            <a:ext cx="6667128" cy="1160968"/>
            <a:chOff x="0" y="0"/>
            <a:chExt cx="8889504" cy="1547957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8889504" cy="836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43"/>
                </a:lnSpc>
              </a:pPr>
              <a:r>
                <a:rPr lang="en-US" sz="4249">
                  <a:solidFill>
                    <a:srgbClr val="272727"/>
                  </a:solidFill>
                  <a:latin typeface="HK Grotesk Bold"/>
                </a:rPr>
                <a:t>Юнит-экономика WB.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413660"/>
              <a:ext cx="917976" cy="134297"/>
            </a:xfrm>
            <a:prstGeom prst="rect">
              <a:avLst/>
            </a:prstGeom>
            <a:solidFill>
              <a:srgbClr val="27272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394409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302" y="2984581"/>
            <a:ext cx="10976107" cy="4400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Прибыль = Цена на МП - комиссия WB (FBO или FBS) - хранение - логистика маркетплейса - (%выкупа х обратная доставка) - СПП - Акции - себестоимость товара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07051" y="653954"/>
            <a:ext cx="6481465" cy="7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8"/>
              </a:lnSpc>
              <a:spcBef>
                <a:spcPct val="0"/>
              </a:spcBef>
            </a:pPr>
            <a:r>
              <a:rPr lang="en-US" sz="4206">
                <a:solidFill>
                  <a:srgbClr val="272727"/>
                </a:solidFill>
                <a:latin typeface="HK Grotesk Bold Bold"/>
              </a:rPr>
              <a:t>Основы ценообразования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395375">
            <a:off x="11058064" y="-9049055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867350">
            <a:off x="14865455" y="-1590161"/>
            <a:ext cx="4787691" cy="5930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231553"/>
            <a:ext cx="2459432" cy="22872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16611" y="739679"/>
            <a:ext cx="6667128" cy="1160968"/>
            <a:chOff x="0" y="0"/>
            <a:chExt cx="8889504" cy="1547957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8889504" cy="836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43"/>
                </a:lnSpc>
              </a:pPr>
              <a:r>
                <a:rPr lang="en-US" sz="4249">
                  <a:solidFill>
                    <a:srgbClr val="272727"/>
                  </a:solidFill>
                  <a:latin typeface="HK Grotesk Bold"/>
                </a:rPr>
                <a:t>Юнит-экономика WB.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413660"/>
              <a:ext cx="917976" cy="134297"/>
            </a:xfrm>
            <a:prstGeom prst="rect">
              <a:avLst/>
            </a:prstGeom>
            <a:solidFill>
              <a:srgbClr val="27272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394409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302" y="2984581"/>
            <a:ext cx="10976107" cy="444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55"/>
              </a:lnSpc>
            </a:pPr>
            <a:r>
              <a:rPr lang="en-US" sz="5039">
                <a:solidFill>
                  <a:srgbClr val="272727"/>
                </a:solidFill>
                <a:latin typeface="HK Grotesk Light"/>
              </a:rPr>
              <a:t>Прибыль = Цена на МП - комиссия WB (FBO или FBS) - хранение - логистика маркетплейса - (%выкупа х обратная доставка) - СПП - Акции - себестоимость товара - </a:t>
            </a:r>
            <a:r>
              <a:rPr lang="en-US" sz="5039">
                <a:solidFill>
                  <a:srgbClr val="FF2931"/>
                </a:solidFill>
                <a:latin typeface="HK Grotesk Light Bold"/>
              </a:rPr>
              <a:t>НАЛОГИ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07051" y="653954"/>
            <a:ext cx="6481465" cy="7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8"/>
              </a:lnSpc>
              <a:spcBef>
                <a:spcPct val="0"/>
              </a:spcBef>
            </a:pPr>
            <a:r>
              <a:rPr lang="en-US" sz="4206">
                <a:solidFill>
                  <a:srgbClr val="272727"/>
                </a:solidFill>
                <a:latin typeface="HK Grotesk Bold Bold"/>
              </a:rPr>
              <a:t>Основы ценообразования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553763" y="-3126159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880173">
            <a:off x="-1872768" y="-1216244"/>
            <a:ext cx="4919341" cy="60937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26933">
            <a:off x="15916451" y="-698753"/>
            <a:ext cx="8682246" cy="107550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13037" y="6700107"/>
            <a:ext cx="2459432" cy="228727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845286" y="3284527"/>
            <a:ext cx="12597427" cy="2812063"/>
            <a:chOff x="0" y="0"/>
            <a:chExt cx="16796570" cy="3749417"/>
          </a:xfrm>
        </p:grpSpPr>
        <p:sp>
          <p:nvSpPr>
            <p:cNvPr id="8" name="TextBox 8"/>
            <p:cNvSpPr txBox="1"/>
            <p:nvPr/>
          </p:nvSpPr>
          <p:spPr>
            <a:xfrm>
              <a:off x="0" y="45143"/>
              <a:ext cx="16796570" cy="1385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41"/>
                </a:lnSpc>
              </a:pPr>
              <a:r>
                <a:rPr lang="en-US" sz="6966" spc="306">
                  <a:solidFill>
                    <a:srgbClr val="FFFFFF"/>
                  </a:solidFill>
                  <a:latin typeface="HK Grotesk Medium"/>
                </a:rPr>
                <a:t>ДЕМПИНГ VS СТРАТЕГИЯ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349199" y="3145604"/>
              <a:ext cx="10098171" cy="535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5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16441" y="1458575"/>
              <a:ext cx="14363688" cy="797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55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0517" y="-791847"/>
            <a:ext cx="2459432" cy="22872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099789" y="9688250"/>
            <a:ext cx="6088422" cy="326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7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1394409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2755" y="-1511198"/>
            <a:ext cx="15427992" cy="14540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66800"/>
            <a:ext cx="13569731" cy="95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4"/>
              </a:lnSpc>
            </a:pPr>
            <a:r>
              <a:rPr lang="en-US" sz="6573">
                <a:solidFill>
                  <a:srgbClr val="272727"/>
                </a:solidFill>
                <a:latin typeface="HK Grotesk Bold"/>
              </a:rPr>
              <a:t>Демпинг  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9026" y="-593652"/>
            <a:ext cx="2459432" cy="228727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5400000">
            <a:off x="14197746" y="531127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2755" y="-1511198"/>
            <a:ext cx="15427992" cy="14540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66800"/>
            <a:ext cx="13569731" cy="95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4"/>
              </a:lnSpc>
            </a:pPr>
            <a:r>
              <a:rPr lang="en-US" sz="6573">
                <a:solidFill>
                  <a:srgbClr val="272727"/>
                </a:solidFill>
                <a:latin typeface="HK Grotesk Bold"/>
              </a:rPr>
              <a:t>Демпинг  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934843"/>
            <a:ext cx="12743508" cy="5560325"/>
            <a:chOff x="0" y="0"/>
            <a:chExt cx="16991344" cy="7413766"/>
          </a:xfrm>
        </p:grpSpPr>
        <p:sp>
          <p:nvSpPr>
            <p:cNvPr id="5" name="TextBox 5"/>
            <p:cNvSpPr txBox="1"/>
            <p:nvPr/>
          </p:nvSpPr>
          <p:spPr>
            <a:xfrm>
              <a:off x="0" y="-18641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ПУТЬ В НИКУДА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57434"/>
              <a:ext cx="16991344" cy="505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r>
                <a:rPr lang="en-US" sz="2337">
                  <a:solidFill>
                    <a:srgbClr val="272727"/>
                  </a:solidFill>
                  <a:latin typeface="HK Grotesk Light"/>
                </a:rPr>
                <a:t>В итоге рынок схлопывается  (поп-ит, скрабы, шнуры для гаджетов, практически вся товарка...)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86496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162571"/>
              <a:ext cx="16991344" cy="505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591633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967708"/>
              <a:ext cx="16991344" cy="44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2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9026" y="-593652"/>
            <a:ext cx="2459432" cy="22872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5400000">
            <a:off x="14197746" y="531127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2755" y="-1511198"/>
            <a:ext cx="15427992" cy="14540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66800"/>
            <a:ext cx="13569731" cy="95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4"/>
              </a:lnSpc>
            </a:pPr>
            <a:r>
              <a:rPr lang="en-US" sz="6573">
                <a:solidFill>
                  <a:srgbClr val="272727"/>
                </a:solidFill>
                <a:latin typeface="HK Grotesk Bold"/>
              </a:rPr>
              <a:t>Демпинг  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920862"/>
            <a:ext cx="12743508" cy="5574306"/>
            <a:chOff x="0" y="-18641"/>
            <a:chExt cx="16991344" cy="7432407"/>
          </a:xfrm>
        </p:grpSpPr>
        <p:sp>
          <p:nvSpPr>
            <p:cNvPr id="5" name="TextBox 5"/>
            <p:cNvSpPr txBox="1"/>
            <p:nvPr/>
          </p:nvSpPr>
          <p:spPr>
            <a:xfrm>
              <a:off x="0" y="-18641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ПУТЬ В НИКУДА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57434"/>
              <a:ext cx="16991344" cy="505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r>
                <a:rPr lang="en-US" sz="2337">
                  <a:solidFill>
                    <a:srgbClr val="272727"/>
                  </a:solidFill>
                  <a:latin typeface="HK Grotesk Light"/>
                </a:rPr>
                <a:t>В итоге рынок схлопывается  (поп-ит, скрабы, шнуры для гаджетов, практически вся товарка...)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86496"/>
              <a:ext cx="16991344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 dirty="0" smtClean="0">
                  <a:solidFill>
                    <a:srgbClr val="272727"/>
                  </a:solidFill>
                  <a:latin typeface="HK Grotesk Bold"/>
                </a:rPr>
                <a:t>ОГРАНИЧЕ</a:t>
              </a:r>
              <a:r>
                <a:rPr lang="ru-RU" sz="3240" dirty="0" smtClean="0">
                  <a:solidFill>
                    <a:srgbClr val="272727"/>
                  </a:solidFill>
                  <a:latin typeface="HK Grotesk Bold"/>
                </a:rPr>
                <a:t>Н</a:t>
              </a:r>
              <a:r>
                <a:rPr lang="en-US" sz="3240" dirty="0" smtClean="0">
                  <a:solidFill>
                    <a:srgbClr val="272727"/>
                  </a:solidFill>
                  <a:latin typeface="HK Grotesk Bold"/>
                </a:rPr>
                <a:t>НЫЙ </a:t>
              </a:r>
              <a:r>
                <a:rPr lang="en-US" sz="3240" dirty="0">
                  <a:solidFill>
                    <a:srgbClr val="272727"/>
                  </a:solidFill>
                  <a:latin typeface="HK Grotesk Bold"/>
                </a:rPr>
                <a:t>ИНСТРУМЕНТ КОНКУРЕНЦИИ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162571"/>
              <a:ext cx="16991344" cy="505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r>
                <a:rPr lang="en-US" sz="2337">
                  <a:solidFill>
                    <a:srgbClr val="272727"/>
                  </a:solidFill>
                  <a:latin typeface="HK Grotesk Light"/>
                </a:rPr>
                <a:t>Клиенты не принимают решения в пользу вашего товара исходя из его качеств и характеристик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591633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967708"/>
              <a:ext cx="16991344" cy="44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2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9026" y="-593652"/>
            <a:ext cx="2459432" cy="22872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5400000">
            <a:off x="14197746" y="531127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918136" y="1791402"/>
            <a:ext cx="13069447" cy="2224433"/>
            <a:chOff x="0" y="0"/>
            <a:chExt cx="17425929" cy="2965911"/>
          </a:xfrm>
        </p:grpSpPr>
        <p:sp>
          <p:nvSpPr>
            <p:cNvPr id="6" name="TextBox 6"/>
            <p:cNvSpPr txBox="1"/>
            <p:nvPr/>
          </p:nvSpPr>
          <p:spPr>
            <a:xfrm>
              <a:off x="0" y="1965696"/>
              <a:ext cx="17425929" cy="955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экспертность 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7425929" cy="989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63"/>
                </a:lnSpc>
              </a:pPr>
              <a:r>
                <a:rPr lang="en-US" sz="4545">
                  <a:solidFill>
                    <a:srgbClr val="272727"/>
                  </a:solidFill>
                  <a:latin typeface="HK Grotesk Bold"/>
                </a:rPr>
                <a:t>БАЗОВЫЕ ПРИНЦИПЫ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9" name="TextBox 9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Выбор ниши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2755" y="-1511198"/>
            <a:ext cx="15427992" cy="14540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66800"/>
            <a:ext cx="13569731" cy="95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4"/>
              </a:lnSpc>
            </a:pPr>
            <a:r>
              <a:rPr lang="en-US" sz="6573">
                <a:solidFill>
                  <a:srgbClr val="272727"/>
                </a:solidFill>
                <a:latin typeface="HK Grotesk Bold"/>
              </a:rPr>
              <a:t>Демпинг  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934843"/>
            <a:ext cx="12743508" cy="5560325"/>
            <a:chOff x="0" y="0"/>
            <a:chExt cx="16991344" cy="7413766"/>
          </a:xfrm>
        </p:grpSpPr>
        <p:sp>
          <p:nvSpPr>
            <p:cNvPr id="5" name="TextBox 5"/>
            <p:cNvSpPr txBox="1"/>
            <p:nvPr/>
          </p:nvSpPr>
          <p:spPr>
            <a:xfrm>
              <a:off x="0" y="-18641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ПУТЬ В НИКУДА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57434"/>
              <a:ext cx="16991344" cy="505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r>
                <a:rPr lang="en-US" sz="2337">
                  <a:solidFill>
                    <a:srgbClr val="272727"/>
                  </a:solidFill>
                  <a:latin typeface="HK Grotesk Light"/>
                </a:rPr>
                <a:t>В итоге рынок схлопывается  (поп-ит, скрабы, шнуры для гаджетов, практически вся товарка...)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86496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ОГРАНИЧЕНЫЙ ИНСТРУМЕНТ КОНКУРЕНЦИИ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162571"/>
              <a:ext cx="16991344" cy="505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r>
                <a:rPr lang="en-US" sz="2337">
                  <a:solidFill>
                    <a:srgbClr val="272727"/>
                  </a:solidFill>
                  <a:latin typeface="HK Grotesk Light"/>
                </a:rPr>
                <a:t>Клиенты не принимают решения в пользу вашего товара исходя из его качеств и характеристик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591633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НЕТ РАЗВИТИЯ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967708"/>
              <a:ext cx="16991344" cy="44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2"/>
                </a:lnSpc>
              </a:pPr>
              <a:r>
                <a:rPr lang="en-US" sz="2137">
                  <a:solidFill>
                    <a:srgbClr val="272727"/>
                  </a:solidFill>
                  <a:latin typeface="HK Grotesk Light"/>
                </a:rPr>
                <a:t>В прибыли нет свободных средств для развития (работа с ассортиментом, улучшение карточек, реклама) 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9026" y="-593652"/>
            <a:ext cx="2459432" cy="22872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5400000">
            <a:off x="14197746" y="531127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2755" y="-1511198"/>
            <a:ext cx="15427992" cy="14540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66800"/>
            <a:ext cx="13569731" cy="95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4"/>
              </a:lnSpc>
            </a:pPr>
            <a:r>
              <a:rPr lang="en-US" sz="6573" dirty="0" err="1">
                <a:solidFill>
                  <a:srgbClr val="272727"/>
                </a:solidFill>
                <a:latin typeface="HK Grotesk Bold"/>
              </a:rPr>
              <a:t>Демпинг</a:t>
            </a:r>
            <a:r>
              <a:rPr lang="en-US" sz="6573" dirty="0">
                <a:solidFill>
                  <a:srgbClr val="272727"/>
                </a:solidFill>
                <a:latin typeface="HK Grotesk Bold"/>
              </a:rPr>
              <a:t>   -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934843"/>
            <a:ext cx="12743508" cy="5560325"/>
            <a:chOff x="0" y="0"/>
            <a:chExt cx="16991344" cy="7413766"/>
          </a:xfrm>
        </p:grpSpPr>
        <p:sp>
          <p:nvSpPr>
            <p:cNvPr id="5" name="TextBox 5"/>
            <p:cNvSpPr txBox="1"/>
            <p:nvPr/>
          </p:nvSpPr>
          <p:spPr>
            <a:xfrm>
              <a:off x="0" y="-18641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ПУТЬ В НИКУДА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57434"/>
              <a:ext cx="16991344" cy="505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r>
                <a:rPr lang="en-US" sz="2337">
                  <a:solidFill>
                    <a:srgbClr val="272727"/>
                  </a:solidFill>
                  <a:latin typeface="HK Grotesk Light"/>
                </a:rPr>
                <a:t>В итоге рынок схлопывается  (поп-ит, скрабы, шнуры для гаджетов, практически вся товарка...)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86496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ОГРАНИЧЕНЫЙ ИНСТРУМЕНТ КОНКУРЕНЦИИ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162571"/>
              <a:ext cx="16991344" cy="505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r>
                <a:rPr lang="en-US" sz="2337">
                  <a:solidFill>
                    <a:srgbClr val="272727"/>
                  </a:solidFill>
                  <a:latin typeface="HK Grotesk Light"/>
                </a:rPr>
                <a:t>Клиенты не принимают решения в пользу вашего товара исходя из его качеств и характеристик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591633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НЕТ РАЗВИТИЯ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967708"/>
              <a:ext cx="16991344" cy="44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2"/>
                </a:lnSpc>
              </a:pPr>
              <a:r>
                <a:rPr lang="en-US" sz="2137">
                  <a:solidFill>
                    <a:srgbClr val="272727"/>
                  </a:solidFill>
                  <a:latin typeface="HK Grotesk Light"/>
                </a:rPr>
                <a:t>В прибыли нет свободных средств для развития (работа с ассортиментом, улучшение карточек, реклама) 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9026" y="-593652"/>
            <a:ext cx="2459432" cy="22872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5400000">
            <a:off x="14197746" y="531127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0" y="914075"/>
            <a:ext cx="1169872" cy="1169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2755" y="-1511198"/>
            <a:ext cx="15427992" cy="14540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66800"/>
            <a:ext cx="13569731" cy="95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4"/>
              </a:lnSpc>
            </a:pPr>
            <a:r>
              <a:rPr lang="en-US" sz="6573">
                <a:solidFill>
                  <a:srgbClr val="272727"/>
                </a:solidFill>
                <a:latin typeface="HK Grotesk Bold"/>
              </a:rPr>
              <a:t>Стратегия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934843"/>
            <a:ext cx="12743508" cy="5560325"/>
            <a:chOff x="0" y="0"/>
            <a:chExt cx="16991344" cy="7413766"/>
          </a:xfrm>
        </p:grpSpPr>
        <p:sp>
          <p:nvSpPr>
            <p:cNvPr id="5" name="TextBox 5"/>
            <p:cNvSpPr txBox="1"/>
            <p:nvPr/>
          </p:nvSpPr>
          <p:spPr>
            <a:xfrm>
              <a:off x="0" y="-18641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57434"/>
              <a:ext cx="16991344" cy="505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86496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162571"/>
              <a:ext cx="16991344" cy="505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591633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967708"/>
              <a:ext cx="16991344" cy="44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2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9026" y="-593652"/>
            <a:ext cx="2459432" cy="22872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5400000">
            <a:off x="14197746" y="531127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2755" y="-1511198"/>
            <a:ext cx="15427992" cy="14540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66800"/>
            <a:ext cx="13569731" cy="95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4"/>
              </a:lnSpc>
            </a:pPr>
            <a:r>
              <a:rPr lang="en-US" sz="6573">
                <a:solidFill>
                  <a:srgbClr val="272727"/>
                </a:solidFill>
                <a:latin typeface="HK Grotesk Bold"/>
              </a:rPr>
              <a:t>Стратегия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934843"/>
            <a:ext cx="12743508" cy="5560325"/>
            <a:chOff x="0" y="0"/>
            <a:chExt cx="16991344" cy="7413766"/>
          </a:xfrm>
        </p:grpSpPr>
        <p:sp>
          <p:nvSpPr>
            <p:cNvPr id="5" name="TextBox 5"/>
            <p:cNvSpPr txBox="1"/>
            <p:nvPr/>
          </p:nvSpPr>
          <p:spPr>
            <a:xfrm>
              <a:off x="0" y="-18641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ОТСТРОЙКА ОТ КОНКУРЕНТОВ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57434"/>
              <a:ext cx="16991344" cy="505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r>
                <a:rPr lang="en-US" sz="2337">
                  <a:solidFill>
                    <a:srgbClr val="272727"/>
                  </a:solidFill>
                  <a:latin typeface="HK Grotesk Light"/>
                </a:rPr>
                <a:t>Только Бренд может позволить себе не конкурировать ценой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86496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162571"/>
              <a:ext cx="16991344" cy="505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591633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967708"/>
              <a:ext cx="16991344" cy="44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2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9026" y="-593652"/>
            <a:ext cx="2459432" cy="22872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5400000">
            <a:off x="14197746" y="531127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2755" y="-1511198"/>
            <a:ext cx="15427992" cy="14540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66800"/>
            <a:ext cx="13569731" cy="95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4"/>
              </a:lnSpc>
            </a:pPr>
            <a:r>
              <a:rPr lang="en-US" sz="6573">
                <a:solidFill>
                  <a:srgbClr val="272727"/>
                </a:solidFill>
                <a:latin typeface="HK Grotesk Bold"/>
              </a:rPr>
              <a:t>Стратегия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525268"/>
            <a:ext cx="12743508" cy="5969900"/>
            <a:chOff x="0" y="0"/>
            <a:chExt cx="16991344" cy="7959866"/>
          </a:xfrm>
        </p:grpSpPr>
        <p:sp>
          <p:nvSpPr>
            <p:cNvPr id="5" name="TextBox 5"/>
            <p:cNvSpPr txBox="1"/>
            <p:nvPr/>
          </p:nvSpPr>
          <p:spPr>
            <a:xfrm>
              <a:off x="0" y="-18641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ОТСТРОЙКА ОТ КОНКУРЕНТОВ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57434"/>
              <a:ext cx="16991344" cy="505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r>
                <a:rPr lang="en-US" sz="2337">
                  <a:solidFill>
                    <a:srgbClr val="272727"/>
                  </a:solidFill>
                  <a:latin typeface="HK Grotesk Light"/>
                </a:rPr>
                <a:t>Только Бренд может позволить себе не конкурировать ценой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86496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РАБОТА С АУДИТОРИЕЙ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162571"/>
              <a:ext cx="16991344" cy="1051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r>
                <a:rPr lang="en-US" sz="2337">
                  <a:solidFill>
                    <a:srgbClr val="272727"/>
                  </a:solidFill>
                  <a:latin typeface="HK Grotesk Light"/>
                </a:rPr>
                <a:t>Доносите до потребителя преимущества своего продукта, чем он выделяется на фоне остальных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137733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513808"/>
              <a:ext cx="16991344" cy="44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2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9026" y="-593652"/>
            <a:ext cx="2459432" cy="22872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5400000">
            <a:off x="14197746" y="531127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2755" y="-1511198"/>
            <a:ext cx="15427992" cy="14540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66800"/>
            <a:ext cx="13569731" cy="95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4"/>
              </a:lnSpc>
            </a:pPr>
            <a:r>
              <a:rPr lang="en-US" sz="6573">
                <a:solidFill>
                  <a:srgbClr val="272727"/>
                </a:solidFill>
                <a:latin typeface="HK Grotesk Bold"/>
              </a:rPr>
              <a:t>Стратегия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525268"/>
            <a:ext cx="12743508" cy="5969900"/>
            <a:chOff x="0" y="0"/>
            <a:chExt cx="16991344" cy="7959866"/>
          </a:xfrm>
        </p:grpSpPr>
        <p:sp>
          <p:nvSpPr>
            <p:cNvPr id="5" name="TextBox 5"/>
            <p:cNvSpPr txBox="1"/>
            <p:nvPr/>
          </p:nvSpPr>
          <p:spPr>
            <a:xfrm>
              <a:off x="0" y="-18641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ОТСТРОЙКА ОТ КОНКУРЕНТОВ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57434"/>
              <a:ext cx="16991344" cy="505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r>
                <a:rPr lang="en-US" sz="2337">
                  <a:solidFill>
                    <a:srgbClr val="272727"/>
                  </a:solidFill>
                  <a:latin typeface="HK Grotesk Light"/>
                </a:rPr>
                <a:t>Только Бренд может позволить себе не конкурировать ценой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86496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РАБОТА С АУДИТОРИЕЙ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162571"/>
              <a:ext cx="16991344" cy="1051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r>
                <a:rPr lang="en-US" sz="2337">
                  <a:solidFill>
                    <a:srgbClr val="272727"/>
                  </a:solidFill>
                  <a:latin typeface="HK Grotesk Light"/>
                </a:rPr>
                <a:t>Доносите до потребителя преимущества своего продукта, чем он выделяется на фоне остальных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137733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ЦЕЛИ РАЗВИТИЯ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513808"/>
              <a:ext cx="16991344" cy="44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2"/>
                </a:lnSpc>
              </a:pPr>
              <a:r>
                <a:rPr lang="en-US" sz="2137">
                  <a:solidFill>
                    <a:srgbClr val="272727"/>
                  </a:solidFill>
                  <a:latin typeface="HK Grotesk Light"/>
                </a:rPr>
                <a:t>Запланируйте запуск следующих продуктов в линейке, заложите бюджет из прибыли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9026" y="-593652"/>
            <a:ext cx="2459432" cy="22872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5400000">
            <a:off x="14197746" y="531127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2755" y="-1511198"/>
            <a:ext cx="15427992" cy="14540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66800"/>
            <a:ext cx="13569731" cy="95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4"/>
              </a:lnSpc>
            </a:pPr>
            <a:r>
              <a:rPr lang="en-US" sz="6573" dirty="0" err="1">
                <a:solidFill>
                  <a:srgbClr val="272727"/>
                </a:solidFill>
                <a:latin typeface="HK Grotesk Bold"/>
              </a:rPr>
              <a:t>Стратегия</a:t>
            </a:r>
            <a:r>
              <a:rPr lang="en-US" sz="6573" dirty="0">
                <a:solidFill>
                  <a:srgbClr val="272727"/>
                </a:solidFill>
                <a:latin typeface="HK Grotesk Bold"/>
              </a:rPr>
              <a:t> -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525268"/>
            <a:ext cx="12743508" cy="5969900"/>
            <a:chOff x="0" y="0"/>
            <a:chExt cx="16991344" cy="7959866"/>
          </a:xfrm>
        </p:grpSpPr>
        <p:sp>
          <p:nvSpPr>
            <p:cNvPr id="5" name="TextBox 5"/>
            <p:cNvSpPr txBox="1"/>
            <p:nvPr/>
          </p:nvSpPr>
          <p:spPr>
            <a:xfrm>
              <a:off x="0" y="-18641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ОТСТРОЙКА ОТ КОНКУРЕНТОВ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57434"/>
              <a:ext cx="16991344" cy="505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r>
                <a:rPr lang="en-US" sz="2337">
                  <a:solidFill>
                    <a:srgbClr val="272727"/>
                  </a:solidFill>
                  <a:latin typeface="HK Grotesk Light"/>
                </a:rPr>
                <a:t>Только Бренд может позволить себе не конкурировать ценой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86496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РАБОТА С АУДИТОРИЕЙ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162571"/>
              <a:ext cx="16991344" cy="1051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r>
                <a:rPr lang="en-US" sz="2337">
                  <a:solidFill>
                    <a:srgbClr val="272727"/>
                  </a:solidFill>
                  <a:latin typeface="HK Grotesk Light"/>
                </a:rPr>
                <a:t>Доносите до потребителя преимущества своего продукта, чем он выделяется на фоне остальных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137733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ЦЕЛИ РАЗВИТИЯ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513808"/>
              <a:ext cx="16991344" cy="44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2"/>
                </a:lnSpc>
              </a:pPr>
              <a:r>
                <a:rPr lang="en-US" sz="2137">
                  <a:solidFill>
                    <a:srgbClr val="272727"/>
                  </a:solidFill>
                  <a:latin typeface="HK Grotesk Light"/>
                </a:rPr>
                <a:t>Запланируйте запуск следующих продуктов в линейке, заложите бюджет из прибыли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9026" y="-593652"/>
            <a:ext cx="2459432" cy="22872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5400000">
            <a:off x="14197746" y="531127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28" y="746898"/>
            <a:ext cx="1169872" cy="1169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2755" y="-1511198"/>
            <a:ext cx="15427992" cy="14540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66800"/>
            <a:ext cx="13569731" cy="95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4"/>
              </a:lnSpc>
            </a:pPr>
            <a:r>
              <a:rPr lang="en-US" sz="6573" dirty="0" err="1">
                <a:solidFill>
                  <a:srgbClr val="272727"/>
                </a:solidFill>
                <a:latin typeface="HK Grotesk Bold"/>
              </a:rPr>
              <a:t>Стратегия</a:t>
            </a:r>
            <a:r>
              <a:rPr lang="en-US" sz="6573" dirty="0">
                <a:solidFill>
                  <a:srgbClr val="272727"/>
                </a:solidFill>
                <a:latin typeface="HK Grotesk Bold"/>
              </a:rPr>
              <a:t> -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525268"/>
            <a:ext cx="12743508" cy="5969900"/>
            <a:chOff x="0" y="0"/>
            <a:chExt cx="16991344" cy="7959866"/>
          </a:xfrm>
        </p:grpSpPr>
        <p:sp>
          <p:nvSpPr>
            <p:cNvPr id="5" name="TextBox 5"/>
            <p:cNvSpPr txBox="1"/>
            <p:nvPr/>
          </p:nvSpPr>
          <p:spPr>
            <a:xfrm>
              <a:off x="0" y="-18641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ОТСТРОЙКА ОТ КОНКУРЕНТОВ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57434"/>
              <a:ext cx="16991344" cy="505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r>
                <a:rPr lang="en-US" sz="2337">
                  <a:solidFill>
                    <a:srgbClr val="272727"/>
                  </a:solidFill>
                  <a:latin typeface="HK Grotesk Light"/>
                </a:rPr>
                <a:t>Только Бренд может позволить себе не конкурировать ценой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86496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РАБОТА С АУДИТОРИЕЙ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162571"/>
              <a:ext cx="16991344" cy="1051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r>
                <a:rPr lang="en-US" sz="2337">
                  <a:solidFill>
                    <a:srgbClr val="272727"/>
                  </a:solidFill>
                  <a:latin typeface="HK Grotesk Light"/>
                </a:rPr>
                <a:t>Доносите до потребителя преимущества своего продукта, чем он выделяется на фоне остальных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137733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ЦЕЛИ РАЗВИТИЯ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513808"/>
              <a:ext cx="16991344" cy="44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2"/>
                </a:lnSpc>
              </a:pPr>
              <a:r>
                <a:rPr lang="en-US" sz="2137">
                  <a:solidFill>
                    <a:srgbClr val="272727"/>
                  </a:solidFill>
                  <a:latin typeface="HK Grotesk Light"/>
                </a:rPr>
                <a:t>Запланируйте запуск следующих продуктов в линейке, заложите бюджет из прибыли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9026" y="-593652"/>
            <a:ext cx="2459432" cy="22872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5400000">
            <a:off x="14197746" y="531127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28" y="746898"/>
            <a:ext cx="1169872" cy="11698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46898"/>
            <a:ext cx="1169872" cy="1169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2755" y="-1511198"/>
            <a:ext cx="15427992" cy="14540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66800"/>
            <a:ext cx="13569731" cy="95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4"/>
              </a:lnSpc>
            </a:pPr>
            <a:r>
              <a:rPr lang="en-US" sz="6573" dirty="0" err="1">
                <a:solidFill>
                  <a:srgbClr val="272727"/>
                </a:solidFill>
                <a:latin typeface="HK Grotesk Bold"/>
              </a:rPr>
              <a:t>Стратегия</a:t>
            </a:r>
            <a:r>
              <a:rPr lang="en-US" sz="6573" dirty="0">
                <a:solidFill>
                  <a:srgbClr val="272727"/>
                </a:solidFill>
                <a:latin typeface="HK Grotesk Bold"/>
              </a:rPr>
              <a:t> -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525268"/>
            <a:ext cx="12743508" cy="5969900"/>
            <a:chOff x="0" y="0"/>
            <a:chExt cx="16991344" cy="7959866"/>
          </a:xfrm>
        </p:grpSpPr>
        <p:sp>
          <p:nvSpPr>
            <p:cNvPr id="5" name="TextBox 5"/>
            <p:cNvSpPr txBox="1"/>
            <p:nvPr/>
          </p:nvSpPr>
          <p:spPr>
            <a:xfrm>
              <a:off x="0" y="-18641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ОТСТРОЙКА ОТ КОНКУРЕНТОВ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57434"/>
              <a:ext cx="16991344" cy="505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r>
                <a:rPr lang="en-US" sz="2337">
                  <a:solidFill>
                    <a:srgbClr val="272727"/>
                  </a:solidFill>
                  <a:latin typeface="HK Grotesk Light"/>
                </a:rPr>
                <a:t>Только Бренд может позволить себе не конкурировать ценой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86496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РАБОТА С АУДИТОРИЕЙ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162571"/>
              <a:ext cx="16991344" cy="1051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2"/>
                </a:lnSpc>
              </a:pPr>
              <a:r>
                <a:rPr lang="en-US" sz="2337">
                  <a:solidFill>
                    <a:srgbClr val="272727"/>
                  </a:solidFill>
                  <a:latin typeface="HK Grotesk Light"/>
                </a:rPr>
                <a:t>Доносите до потребителя преимущества своего продукта, чем он выделяется на фоне остальных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137733"/>
              <a:ext cx="16991344" cy="70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6"/>
                </a:lnSpc>
              </a:pPr>
              <a:r>
                <a:rPr lang="en-US" sz="3240">
                  <a:solidFill>
                    <a:srgbClr val="272727"/>
                  </a:solidFill>
                  <a:latin typeface="HK Grotesk Bold"/>
                </a:rPr>
                <a:t>ЦЕЛИ РАЗВИТИЯ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513808"/>
              <a:ext cx="16991344" cy="44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2"/>
                </a:lnSpc>
              </a:pPr>
              <a:r>
                <a:rPr lang="en-US" sz="2137">
                  <a:solidFill>
                    <a:srgbClr val="272727"/>
                  </a:solidFill>
                  <a:latin typeface="HK Grotesk Light"/>
                </a:rPr>
                <a:t>Запланируйте запуск следующих продуктов в линейке, заложите бюджет из прибыли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9026" y="-593652"/>
            <a:ext cx="2459432" cy="22872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5400000">
            <a:off x="14197746" y="531127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28" y="746898"/>
            <a:ext cx="1169872" cy="11698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46898"/>
            <a:ext cx="1169872" cy="11698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795" y="746898"/>
            <a:ext cx="1169872" cy="11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28608" y="1028700"/>
            <a:ext cx="61567" cy="8229600"/>
          </a:xfrm>
          <a:prstGeom prst="rect">
            <a:avLst/>
          </a:prstGeom>
          <a:solidFill>
            <a:srgbClr val="27272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557" b="1557"/>
          <a:stretch>
            <a:fillRect/>
          </a:stretch>
        </p:blipFill>
        <p:spPr>
          <a:xfrm>
            <a:off x="-11836592" y="-7445339"/>
            <a:ext cx="15924155" cy="14540882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999896" y="1334156"/>
            <a:ext cx="380558" cy="380558"/>
            <a:chOff x="6705600" y="1371600"/>
            <a:chExt cx="10972800" cy="10972800"/>
          </a:xfrm>
        </p:grpSpPr>
        <p:sp>
          <p:nvSpPr>
            <p:cNvPr id="5" name="Freeform 5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340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405375" y="571078"/>
            <a:ext cx="2459432" cy="228727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1057275"/>
            <a:ext cx="6425704" cy="182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5"/>
              </a:lnSpc>
            </a:pPr>
            <a:r>
              <a:rPr lang="en-US" sz="6277">
                <a:solidFill>
                  <a:srgbClr val="272727"/>
                </a:solidFill>
                <a:latin typeface="HK Grotesk Bold"/>
              </a:rPr>
              <a:t>Работа с фулфилментом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140367" y="1202899"/>
            <a:ext cx="7118931" cy="2653120"/>
            <a:chOff x="0" y="-34533"/>
            <a:chExt cx="9491908" cy="353749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4533"/>
              <a:ext cx="9491908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>
                  <a:solidFill>
                    <a:srgbClr val="272727"/>
                  </a:solidFill>
                  <a:latin typeface="HK Grotesk Bold"/>
                </a:rPr>
                <a:t>ДЕЛЕГИРУЙТЕ РУТИНУ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61011"/>
              <a:ext cx="9491908" cy="2441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8"/>
                </a:lnSpc>
              </a:pP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делайте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только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то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что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не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можете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делегировать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smtClean="0">
                  <a:solidFill>
                    <a:srgbClr val="272727"/>
                  </a:solidFill>
                  <a:latin typeface="HK Grotesk Light"/>
                </a:rPr>
                <a:t>!</a:t>
              </a:r>
              <a:r>
                <a:rPr lang="en-US" sz="2606" dirty="0" err="1" smtClean="0">
                  <a:solidFill>
                    <a:srgbClr val="272727"/>
                  </a:solidFill>
                  <a:latin typeface="HK Grotesk Light"/>
                </a:rPr>
                <a:t>упаковку</a:t>
              </a:r>
              <a:r>
                <a:rPr lang="en-US" sz="2606" dirty="0" smtClean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и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доставку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отдайте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специалистам</a:t>
              </a:r>
              <a:r>
                <a:rPr lang="en-US" sz="2606" dirty="0" smtClean="0">
                  <a:solidFill>
                    <a:srgbClr val="272727"/>
                  </a:solidFill>
                  <a:latin typeface="HK Grotesk Light"/>
                </a:rPr>
                <a:t>!</a:t>
              </a:r>
            </a:p>
            <a:p>
              <a:pPr>
                <a:lnSpc>
                  <a:spcPts val="3648"/>
                </a:lnSpc>
              </a:pPr>
              <a:endParaRPr lang="en-US" sz="2606" dirty="0">
                <a:solidFill>
                  <a:srgbClr val="272727"/>
                </a:solidFill>
                <a:latin typeface="HK Grotesk Light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612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7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918136" y="1791402"/>
            <a:ext cx="13069447" cy="3748991"/>
            <a:chOff x="0" y="0"/>
            <a:chExt cx="17425929" cy="4998655"/>
          </a:xfrm>
        </p:grpSpPr>
        <p:sp>
          <p:nvSpPr>
            <p:cNvPr id="6" name="TextBox 6"/>
            <p:cNvSpPr txBox="1"/>
            <p:nvPr/>
          </p:nvSpPr>
          <p:spPr>
            <a:xfrm>
              <a:off x="0" y="1965696"/>
              <a:ext cx="17425929" cy="2988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экспертность  + опыт  </a:t>
              </a:r>
            </a:p>
            <a:p>
              <a:pPr>
                <a:lnSpc>
                  <a:spcPts val="6068"/>
                </a:lnSpc>
              </a:pPr>
              <a:endParaRPr lang="en-US" sz="4334">
                <a:solidFill>
                  <a:srgbClr val="272727"/>
                </a:solidFill>
                <a:latin typeface="HK Grotesk Light"/>
              </a:endParaRPr>
            </a:p>
            <a:p>
              <a:pPr>
                <a:lnSpc>
                  <a:spcPts val="6068"/>
                </a:lnSpc>
              </a:pPr>
              <a:endParaRPr lang="en-US" sz="4334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7425929" cy="989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63"/>
                </a:lnSpc>
              </a:pPr>
              <a:r>
                <a:rPr lang="en-US" sz="4545">
                  <a:solidFill>
                    <a:srgbClr val="272727"/>
                  </a:solidFill>
                  <a:latin typeface="HK Grotesk Bold"/>
                </a:rPr>
                <a:t>БАЗОВЫЕ ПРИНЦИПЫ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9" name="TextBox 9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Выбор ниши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28608" y="1028700"/>
            <a:ext cx="61567" cy="8229600"/>
          </a:xfrm>
          <a:prstGeom prst="rect">
            <a:avLst/>
          </a:prstGeom>
          <a:solidFill>
            <a:srgbClr val="27272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557" b="1557"/>
          <a:stretch>
            <a:fillRect/>
          </a:stretch>
        </p:blipFill>
        <p:spPr>
          <a:xfrm>
            <a:off x="-11836592" y="-7445339"/>
            <a:ext cx="15924155" cy="14540882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999896" y="1334156"/>
            <a:ext cx="380558" cy="380558"/>
            <a:chOff x="6705600" y="1371600"/>
            <a:chExt cx="10972800" cy="10972800"/>
          </a:xfrm>
        </p:grpSpPr>
        <p:sp>
          <p:nvSpPr>
            <p:cNvPr id="5" name="Freeform 5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3408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969113" y="3908887"/>
            <a:ext cx="380558" cy="380558"/>
            <a:chOff x="6705600" y="1371600"/>
            <a:chExt cx="10972800" cy="10972800"/>
          </a:xfrm>
        </p:grpSpPr>
        <p:sp>
          <p:nvSpPr>
            <p:cNvPr id="7" name="Freeform 7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340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405375" y="571078"/>
            <a:ext cx="2459432" cy="228727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1057275"/>
            <a:ext cx="6425704" cy="182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5"/>
              </a:lnSpc>
            </a:pPr>
            <a:r>
              <a:rPr lang="en-US" sz="6277">
                <a:solidFill>
                  <a:srgbClr val="272727"/>
                </a:solidFill>
                <a:latin typeface="HK Grotesk Bold"/>
              </a:rPr>
              <a:t>Работа с фулфилментом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140367" y="1202899"/>
            <a:ext cx="7118931" cy="2653120"/>
            <a:chOff x="0" y="-34533"/>
            <a:chExt cx="9491908" cy="353749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4533"/>
              <a:ext cx="9491908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>
                  <a:solidFill>
                    <a:srgbClr val="272727"/>
                  </a:solidFill>
                  <a:latin typeface="HK Grotesk Bold"/>
                </a:rPr>
                <a:t>ДЕЛЕГИРУЙТЕ РУТИНУ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61011"/>
              <a:ext cx="9491908" cy="2441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8"/>
                </a:lnSpc>
              </a:pP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делайте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только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то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что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не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можете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делегировать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smtClean="0">
                  <a:solidFill>
                    <a:srgbClr val="272727"/>
                  </a:solidFill>
                  <a:latin typeface="HK Grotesk Light"/>
                </a:rPr>
                <a:t>!</a:t>
              </a:r>
              <a:r>
                <a:rPr lang="en-US" sz="2606" dirty="0" err="1" smtClean="0">
                  <a:solidFill>
                    <a:srgbClr val="272727"/>
                  </a:solidFill>
                  <a:latin typeface="HK Grotesk Light"/>
                </a:rPr>
                <a:t>упаковку</a:t>
              </a:r>
              <a:r>
                <a:rPr lang="en-US" sz="2606" dirty="0" smtClean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и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доставку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отдайте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специалистам</a:t>
              </a:r>
              <a:r>
                <a:rPr lang="en-US" sz="2606" dirty="0" smtClean="0">
                  <a:solidFill>
                    <a:srgbClr val="272727"/>
                  </a:solidFill>
                  <a:latin typeface="HK Grotesk Light"/>
                </a:rPr>
                <a:t>!</a:t>
              </a:r>
            </a:p>
            <a:p>
              <a:pPr>
                <a:lnSpc>
                  <a:spcPts val="3648"/>
                </a:lnSpc>
              </a:pPr>
              <a:endParaRPr lang="en-US" sz="2606" dirty="0">
                <a:solidFill>
                  <a:srgbClr val="272727"/>
                </a:solidFill>
                <a:latin typeface="HK Grotesk Light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40368" y="3856019"/>
            <a:ext cx="7118931" cy="1470978"/>
            <a:chOff x="-1" y="156424"/>
            <a:chExt cx="9491908" cy="1961306"/>
          </a:xfrm>
        </p:grpSpPr>
        <p:sp>
          <p:nvSpPr>
            <p:cNvPr id="18" name="TextBox 18"/>
            <p:cNvSpPr txBox="1"/>
            <p:nvPr/>
          </p:nvSpPr>
          <p:spPr>
            <a:xfrm>
              <a:off x="-1" y="156424"/>
              <a:ext cx="9491908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 dirty="0">
                  <a:solidFill>
                    <a:srgbClr val="272727"/>
                  </a:solidFill>
                  <a:latin typeface="HK Grotesk Bold"/>
                </a:rPr>
                <a:t>ЗАНИМАЙТЕСЬ БИЗНЕСОМ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1" y="942608"/>
              <a:ext cx="9491908" cy="1175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8"/>
                </a:lnSpc>
              </a:pP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Работайте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над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новыми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продуктами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,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маркетингом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,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стратегиями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,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целями</a:t>
              </a:r>
              <a:endParaRPr lang="en-US" sz="2606" dirty="0">
                <a:solidFill>
                  <a:srgbClr val="272727"/>
                </a:solidFill>
                <a:latin typeface="HK Grotesk Light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612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91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28608" y="1028700"/>
            <a:ext cx="61567" cy="8229600"/>
          </a:xfrm>
          <a:prstGeom prst="rect">
            <a:avLst/>
          </a:prstGeom>
          <a:solidFill>
            <a:srgbClr val="27272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557" b="1557"/>
          <a:stretch>
            <a:fillRect/>
          </a:stretch>
        </p:blipFill>
        <p:spPr>
          <a:xfrm>
            <a:off x="-11836592" y="-7445339"/>
            <a:ext cx="15924155" cy="14540882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999896" y="1334156"/>
            <a:ext cx="380558" cy="380558"/>
            <a:chOff x="6705600" y="1371600"/>
            <a:chExt cx="10972800" cy="10972800"/>
          </a:xfrm>
        </p:grpSpPr>
        <p:sp>
          <p:nvSpPr>
            <p:cNvPr id="5" name="Freeform 5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3408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969113" y="3908887"/>
            <a:ext cx="380558" cy="380558"/>
            <a:chOff x="6705600" y="1371600"/>
            <a:chExt cx="10972800" cy="10972800"/>
          </a:xfrm>
        </p:grpSpPr>
        <p:sp>
          <p:nvSpPr>
            <p:cNvPr id="7" name="Freeform 7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3408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935470" y="6206226"/>
            <a:ext cx="380558" cy="380558"/>
            <a:chOff x="6705600" y="1371600"/>
            <a:chExt cx="10972800" cy="10972800"/>
          </a:xfrm>
        </p:grpSpPr>
        <p:sp>
          <p:nvSpPr>
            <p:cNvPr id="9" name="Freeform 9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340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405375" y="571078"/>
            <a:ext cx="2459432" cy="228727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1057275"/>
            <a:ext cx="6425704" cy="182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5"/>
              </a:lnSpc>
            </a:pPr>
            <a:r>
              <a:rPr lang="en-US" sz="6277">
                <a:solidFill>
                  <a:srgbClr val="272727"/>
                </a:solidFill>
                <a:latin typeface="HK Grotesk Bold"/>
              </a:rPr>
              <a:t>Работа с фулфилментом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140367" y="1202899"/>
            <a:ext cx="7118931" cy="2653120"/>
            <a:chOff x="0" y="-34533"/>
            <a:chExt cx="9491908" cy="353749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4533"/>
              <a:ext cx="9491908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>
                  <a:solidFill>
                    <a:srgbClr val="272727"/>
                  </a:solidFill>
                  <a:latin typeface="HK Grotesk Bold"/>
                </a:rPr>
                <a:t>ДЕЛЕГИРУЙТЕ РУТИНУ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61011"/>
              <a:ext cx="9491908" cy="2441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8"/>
                </a:lnSpc>
              </a:pP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делайте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только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то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что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не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можете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делегировать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smtClean="0">
                  <a:solidFill>
                    <a:srgbClr val="272727"/>
                  </a:solidFill>
                  <a:latin typeface="HK Grotesk Light"/>
                </a:rPr>
                <a:t>!</a:t>
              </a:r>
              <a:r>
                <a:rPr lang="en-US" sz="2606" dirty="0" err="1" smtClean="0">
                  <a:solidFill>
                    <a:srgbClr val="272727"/>
                  </a:solidFill>
                  <a:latin typeface="HK Grotesk Light"/>
                </a:rPr>
                <a:t>упаковку</a:t>
              </a:r>
              <a:r>
                <a:rPr lang="en-US" sz="2606" dirty="0" smtClean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и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доставку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отдайте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специалистам</a:t>
              </a:r>
              <a:r>
                <a:rPr lang="en-US" sz="2606" dirty="0" smtClean="0">
                  <a:solidFill>
                    <a:srgbClr val="272727"/>
                  </a:solidFill>
                  <a:latin typeface="HK Grotesk Light"/>
                </a:rPr>
                <a:t>!</a:t>
              </a:r>
            </a:p>
            <a:p>
              <a:pPr>
                <a:lnSpc>
                  <a:spcPts val="3648"/>
                </a:lnSpc>
              </a:pPr>
              <a:endParaRPr lang="en-US" sz="2606" dirty="0">
                <a:solidFill>
                  <a:srgbClr val="272727"/>
                </a:solidFill>
                <a:latin typeface="HK Grotesk Light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40368" y="3856019"/>
            <a:ext cx="7118931" cy="1470978"/>
            <a:chOff x="-1" y="156424"/>
            <a:chExt cx="9491908" cy="1961306"/>
          </a:xfrm>
        </p:grpSpPr>
        <p:sp>
          <p:nvSpPr>
            <p:cNvPr id="18" name="TextBox 18"/>
            <p:cNvSpPr txBox="1"/>
            <p:nvPr/>
          </p:nvSpPr>
          <p:spPr>
            <a:xfrm>
              <a:off x="-1" y="156424"/>
              <a:ext cx="9491908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 dirty="0">
                  <a:solidFill>
                    <a:srgbClr val="272727"/>
                  </a:solidFill>
                  <a:latin typeface="HK Grotesk Bold"/>
                </a:rPr>
                <a:t>ЗАНИМАЙТЕСЬ БИЗНЕСОМ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1" y="942608"/>
              <a:ext cx="9491908" cy="1175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8"/>
                </a:lnSpc>
              </a:pP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Работайте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над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новыми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продуктами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,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маркетингом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,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стратегиями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,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целями</a:t>
              </a:r>
              <a:endParaRPr lang="en-US" sz="2606" dirty="0">
                <a:solidFill>
                  <a:srgbClr val="272727"/>
                </a:solidFill>
                <a:latin typeface="HK Grotesk Light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40368" y="6003359"/>
            <a:ext cx="7118931" cy="1273764"/>
            <a:chOff x="0" y="0"/>
            <a:chExt cx="9491908" cy="1698352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34533"/>
              <a:ext cx="9491908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 dirty="0">
                  <a:solidFill>
                    <a:srgbClr val="272727"/>
                  </a:solidFill>
                  <a:latin typeface="HK Grotesk Bold"/>
                </a:rPr>
                <a:t>ЭКОНОМЬТЕ ЗАТРАТЫ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061013"/>
              <a:ext cx="9491908" cy="572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8"/>
                </a:lnSpc>
              </a:pPr>
              <a:r>
                <a:rPr lang="en-US" sz="2606">
                  <a:solidFill>
                    <a:srgbClr val="272727"/>
                  </a:solidFill>
                  <a:latin typeface="HK Grotesk Light"/>
                </a:rPr>
                <a:t>Растут объемы, неминуемо снижаются затраты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612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7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28608" y="1028700"/>
            <a:ext cx="61567" cy="8229600"/>
          </a:xfrm>
          <a:prstGeom prst="rect">
            <a:avLst/>
          </a:prstGeom>
          <a:solidFill>
            <a:srgbClr val="27272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557" b="1557"/>
          <a:stretch>
            <a:fillRect/>
          </a:stretch>
        </p:blipFill>
        <p:spPr>
          <a:xfrm>
            <a:off x="-11836592" y="-7445339"/>
            <a:ext cx="15924155" cy="14540882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999896" y="1334156"/>
            <a:ext cx="380558" cy="380558"/>
            <a:chOff x="6705600" y="1371600"/>
            <a:chExt cx="10972800" cy="10972800"/>
          </a:xfrm>
        </p:grpSpPr>
        <p:sp>
          <p:nvSpPr>
            <p:cNvPr id="5" name="Freeform 5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3408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969113" y="3908887"/>
            <a:ext cx="380558" cy="380558"/>
            <a:chOff x="6705600" y="1371600"/>
            <a:chExt cx="10972800" cy="10972800"/>
          </a:xfrm>
        </p:grpSpPr>
        <p:sp>
          <p:nvSpPr>
            <p:cNvPr id="7" name="Freeform 7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3408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935470" y="6206226"/>
            <a:ext cx="380558" cy="380558"/>
            <a:chOff x="6705600" y="1371600"/>
            <a:chExt cx="10972800" cy="10972800"/>
          </a:xfrm>
        </p:grpSpPr>
        <p:sp>
          <p:nvSpPr>
            <p:cNvPr id="9" name="Freeform 9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3408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980115" y="8193852"/>
            <a:ext cx="380558" cy="380558"/>
            <a:chOff x="6705600" y="1371600"/>
            <a:chExt cx="10972800" cy="10972800"/>
          </a:xfrm>
        </p:grpSpPr>
        <p:sp>
          <p:nvSpPr>
            <p:cNvPr id="11" name="Freeform 11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340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405375" y="571078"/>
            <a:ext cx="2459432" cy="228727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1057275"/>
            <a:ext cx="6425704" cy="182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5"/>
              </a:lnSpc>
            </a:pPr>
            <a:r>
              <a:rPr lang="en-US" sz="6277">
                <a:solidFill>
                  <a:srgbClr val="272727"/>
                </a:solidFill>
                <a:latin typeface="HK Grotesk Bold"/>
              </a:rPr>
              <a:t>Работа с фулфилментом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140367" y="1202899"/>
            <a:ext cx="7118931" cy="2653120"/>
            <a:chOff x="0" y="-34533"/>
            <a:chExt cx="9491908" cy="353749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4533"/>
              <a:ext cx="9491908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>
                  <a:solidFill>
                    <a:srgbClr val="272727"/>
                  </a:solidFill>
                  <a:latin typeface="HK Grotesk Bold"/>
                </a:rPr>
                <a:t>ДЕЛЕГИРУЙТЕ РУТИНУ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61011"/>
              <a:ext cx="9491908" cy="2441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8"/>
                </a:lnSpc>
              </a:pP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делайте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только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то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что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не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можете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делегировать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smtClean="0">
                  <a:solidFill>
                    <a:srgbClr val="272727"/>
                  </a:solidFill>
                  <a:latin typeface="HK Grotesk Light"/>
                </a:rPr>
                <a:t>!</a:t>
              </a:r>
              <a:r>
                <a:rPr lang="en-US" sz="2606" dirty="0" err="1" smtClean="0">
                  <a:solidFill>
                    <a:srgbClr val="272727"/>
                  </a:solidFill>
                  <a:latin typeface="HK Grotesk Light"/>
                </a:rPr>
                <a:t>упаковку</a:t>
              </a:r>
              <a:r>
                <a:rPr lang="en-US" sz="2606" dirty="0" smtClean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и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доставку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отдайте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специалистам</a:t>
              </a:r>
              <a:r>
                <a:rPr lang="en-US" sz="2606" dirty="0" smtClean="0">
                  <a:solidFill>
                    <a:srgbClr val="272727"/>
                  </a:solidFill>
                  <a:latin typeface="HK Grotesk Light"/>
                </a:rPr>
                <a:t>!</a:t>
              </a:r>
            </a:p>
            <a:p>
              <a:pPr>
                <a:lnSpc>
                  <a:spcPts val="3648"/>
                </a:lnSpc>
              </a:pPr>
              <a:endParaRPr lang="en-US" sz="2606" dirty="0">
                <a:solidFill>
                  <a:srgbClr val="272727"/>
                </a:solidFill>
                <a:latin typeface="HK Grotesk Light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40368" y="3856019"/>
            <a:ext cx="7118931" cy="1470978"/>
            <a:chOff x="-1" y="156424"/>
            <a:chExt cx="9491908" cy="1961306"/>
          </a:xfrm>
        </p:grpSpPr>
        <p:sp>
          <p:nvSpPr>
            <p:cNvPr id="18" name="TextBox 18"/>
            <p:cNvSpPr txBox="1"/>
            <p:nvPr/>
          </p:nvSpPr>
          <p:spPr>
            <a:xfrm>
              <a:off x="-1" y="156424"/>
              <a:ext cx="9491908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 dirty="0">
                  <a:solidFill>
                    <a:srgbClr val="272727"/>
                  </a:solidFill>
                  <a:latin typeface="HK Grotesk Bold"/>
                </a:rPr>
                <a:t>ЗАНИМАЙТЕСЬ БИЗНЕСОМ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1" y="942608"/>
              <a:ext cx="9491908" cy="1175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8"/>
                </a:lnSpc>
              </a:pP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Работайте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над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новыми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продуктами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,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маркетингом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,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стратегиями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,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целями</a:t>
              </a:r>
              <a:endParaRPr lang="en-US" sz="2606" dirty="0">
                <a:solidFill>
                  <a:srgbClr val="272727"/>
                </a:solidFill>
                <a:latin typeface="HK Grotesk Light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40368" y="6003359"/>
            <a:ext cx="7118931" cy="1273764"/>
            <a:chOff x="0" y="0"/>
            <a:chExt cx="9491908" cy="1698352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34533"/>
              <a:ext cx="9491908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 dirty="0">
                  <a:solidFill>
                    <a:srgbClr val="272727"/>
                  </a:solidFill>
                  <a:latin typeface="HK Grotesk Bold"/>
                </a:rPr>
                <a:t>ЭКОНОМЬТЕ ЗАТРАТЫ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061013"/>
              <a:ext cx="9491908" cy="572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8"/>
                </a:lnSpc>
              </a:pPr>
              <a:r>
                <a:rPr lang="en-US" sz="2606">
                  <a:solidFill>
                    <a:srgbClr val="272727"/>
                  </a:solidFill>
                  <a:latin typeface="HK Grotesk Light"/>
                </a:rPr>
                <a:t>Растут объемы, неминуемо снижаются затраты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140368" y="8107228"/>
            <a:ext cx="7118931" cy="1273764"/>
            <a:chOff x="0" y="0"/>
            <a:chExt cx="9491908" cy="169835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34533"/>
              <a:ext cx="9491908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 dirty="0">
                  <a:solidFill>
                    <a:srgbClr val="272727"/>
                  </a:solidFill>
                  <a:latin typeface="HK Grotesk Bold"/>
                </a:rPr>
                <a:t>ОТДЫХАЙТЕ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061013"/>
              <a:ext cx="9491908" cy="572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8"/>
                </a:lnSpc>
              </a:pPr>
              <a:r>
                <a:rPr lang="en-US" sz="2606">
                  <a:solidFill>
                    <a:srgbClr val="272727"/>
                  </a:solidFill>
                  <a:latin typeface="HK Grotesk Light"/>
                </a:rPr>
                <a:t>А иначе зачем это все ...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612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85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28608" y="1028700"/>
            <a:ext cx="61567" cy="8229600"/>
          </a:xfrm>
          <a:prstGeom prst="rect">
            <a:avLst/>
          </a:prstGeom>
          <a:solidFill>
            <a:srgbClr val="27272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557" b="1557"/>
          <a:stretch>
            <a:fillRect/>
          </a:stretch>
        </p:blipFill>
        <p:spPr>
          <a:xfrm>
            <a:off x="-11836592" y="-7445339"/>
            <a:ext cx="15924155" cy="14540882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999896" y="1334156"/>
            <a:ext cx="380558" cy="380558"/>
            <a:chOff x="6705600" y="1371600"/>
            <a:chExt cx="10972800" cy="10972800"/>
          </a:xfrm>
        </p:grpSpPr>
        <p:sp>
          <p:nvSpPr>
            <p:cNvPr id="5" name="Freeform 5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3408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969113" y="3908887"/>
            <a:ext cx="380558" cy="380558"/>
            <a:chOff x="6705600" y="1371600"/>
            <a:chExt cx="10972800" cy="10972800"/>
          </a:xfrm>
        </p:grpSpPr>
        <p:sp>
          <p:nvSpPr>
            <p:cNvPr id="7" name="Freeform 7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3408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935470" y="6206226"/>
            <a:ext cx="380558" cy="380558"/>
            <a:chOff x="6705600" y="1371600"/>
            <a:chExt cx="10972800" cy="10972800"/>
          </a:xfrm>
        </p:grpSpPr>
        <p:sp>
          <p:nvSpPr>
            <p:cNvPr id="9" name="Freeform 9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3408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980115" y="8193852"/>
            <a:ext cx="380558" cy="380558"/>
            <a:chOff x="6705600" y="1371600"/>
            <a:chExt cx="10972800" cy="10972800"/>
          </a:xfrm>
        </p:grpSpPr>
        <p:sp>
          <p:nvSpPr>
            <p:cNvPr id="11" name="Freeform 11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340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405375" y="571078"/>
            <a:ext cx="2459432" cy="228727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1057275"/>
            <a:ext cx="6425704" cy="182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5"/>
              </a:lnSpc>
            </a:pPr>
            <a:r>
              <a:rPr lang="en-US" sz="6277">
                <a:solidFill>
                  <a:srgbClr val="272727"/>
                </a:solidFill>
                <a:latin typeface="HK Grotesk Bold"/>
              </a:rPr>
              <a:t>Работа с фулфилментом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140367" y="1202899"/>
            <a:ext cx="7118931" cy="2653120"/>
            <a:chOff x="0" y="-34533"/>
            <a:chExt cx="9491908" cy="353749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4533"/>
              <a:ext cx="9491908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>
                  <a:solidFill>
                    <a:srgbClr val="272727"/>
                  </a:solidFill>
                  <a:latin typeface="HK Grotesk Bold"/>
                </a:rPr>
                <a:t>ДЕЛЕГИРУЙТЕ РУТИНУ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61011"/>
              <a:ext cx="9491908" cy="2441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8"/>
                </a:lnSpc>
              </a:pP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делайте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только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то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что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не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можете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делегировать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smtClean="0">
                  <a:solidFill>
                    <a:srgbClr val="272727"/>
                  </a:solidFill>
                  <a:latin typeface="HK Grotesk Light"/>
                </a:rPr>
                <a:t>!</a:t>
              </a:r>
              <a:r>
                <a:rPr lang="en-US" sz="2606" dirty="0" err="1" smtClean="0">
                  <a:solidFill>
                    <a:srgbClr val="272727"/>
                  </a:solidFill>
                  <a:latin typeface="HK Grotesk Light"/>
                </a:rPr>
                <a:t>упаковку</a:t>
              </a:r>
              <a:r>
                <a:rPr lang="en-US" sz="2606" dirty="0" smtClean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и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доставку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отдайте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специалистам</a:t>
              </a:r>
              <a:r>
                <a:rPr lang="en-US" sz="2606" dirty="0" smtClean="0">
                  <a:solidFill>
                    <a:srgbClr val="272727"/>
                  </a:solidFill>
                  <a:latin typeface="HK Grotesk Light"/>
                </a:rPr>
                <a:t>!</a:t>
              </a:r>
            </a:p>
            <a:p>
              <a:pPr>
                <a:lnSpc>
                  <a:spcPts val="3648"/>
                </a:lnSpc>
              </a:pPr>
              <a:endParaRPr lang="en-US" sz="2606" dirty="0">
                <a:solidFill>
                  <a:srgbClr val="272727"/>
                </a:solidFill>
                <a:latin typeface="HK Grotesk Light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40368" y="3856019"/>
            <a:ext cx="7118931" cy="1470978"/>
            <a:chOff x="-1" y="156424"/>
            <a:chExt cx="9491908" cy="1961306"/>
          </a:xfrm>
        </p:grpSpPr>
        <p:sp>
          <p:nvSpPr>
            <p:cNvPr id="18" name="TextBox 18"/>
            <p:cNvSpPr txBox="1"/>
            <p:nvPr/>
          </p:nvSpPr>
          <p:spPr>
            <a:xfrm>
              <a:off x="-1" y="156424"/>
              <a:ext cx="9491908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 dirty="0">
                  <a:solidFill>
                    <a:srgbClr val="272727"/>
                  </a:solidFill>
                  <a:latin typeface="HK Grotesk Bold"/>
                </a:rPr>
                <a:t>ЗАНИМАЙТЕСЬ БИЗНЕСОМ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1" y="942608"/>
              <a:ext cx="9491908" cy="1175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8"/>
                </a:lnSpc>
              </a:pP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Работайте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над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новыми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продуктами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,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маркетингом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,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стратегиями</a:t>
              </a:r>
              <a:r>
                <a:rPr lang="en-US" sz="2606" dirty="0">
                  <a:solidFill>
                    <a:srgbClr val="272727"/>
                  </a:solidFill>
                  <a:latin typeface="HK Grotesk Light"/>
                </a:rPr>
                <a:t>, </a:t>
              </a:r>
              <a:r>
                <a:rPr lang="en-US" sz="2606" dirty="0" err="1">
                  <a:solidFill>
                    <a:srgbClr val="272727"/>
                  </a:solidFill>
                  <a:latin typeface="HK Grotesk Light"/>
                </a:rPr>
                <a:t>целями</a:t>
              </a:r>
              <a:endParaRPr lang="en-US" sz="2606" dirty="0">
                <a:solidFill>
                  <a:srgbClr val="272727"/>
                </a:solidFill>
                <a:latin typeface="HK Grotesk Light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40368" y="6003359"/>
            <a:ext cx="7118931" cy="1273764"/>
            <a:chOff x="0" y="0"/>
            <a:chExt cx="9491908" cy="1698352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34533"/>
              <a:ext cx="9491908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 dirty="0">
                  <a:solidFill>
                    <a:srgbClr val="272727"/>
                  </a:solidFill>
                  <a:latin typeface="HK Grotesk Bold"/>
                </a:rPr>
                <a:t>ЭКОНОМЬТЕ ЗАТРАТЫ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061013"/>
              <a:ext cx="9491908" cy="572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8"/>
                </a:lnSpc>
              </a:pPr>
              <a:r>
                <a:rPr lang="en-US" sz="2606">
                  <a:solidFill>
                    <a:srgbClr val="272727"/>
                  </a:solidFill>
                  <a:latin typeface="HK Grotesk Light"/>
                </a:rPr>
                <a:t>Растут объемы, неминуемо снижаются затраты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140368" y="8107228"/>
            <a:ext cx="7118931" cy="1273764"/>
            <a:chOff x="0" y="0"/>
            <a:chExt cx="9491908" cy="169835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34533"/>
              <a:ext cx="9491908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 dirty="0">
                  <a:solidFill>
                    <a:srgbClr val="272727"/>
                  </a:solidFill>
                  <a:latin typeface="HK Grotesk Bold"/>
                </a:rPr>
                <a:t>ОТДЫХАЙТЕ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061013"/>
              <a:ext cx="9491908" cy="572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8"/>
                </a:lnSpc>
              </a:pPr>
              <a:r>
                <a:rPr lang="en-US" sz="2606">
                  <a:solidFill>
                    <a:srgbClr val="272727"/>
                  </a:solidFill>
                  <a:latin typeface="HK Grotesk Light"/>
                </a:rPr>
                <a:t>А иначе зачем это все ...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612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pic>
        <p:nvPicPr>
          <p:cNvPr id="27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91097" y="4719453"/>
            <a:ext cx="5108593" cy="237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304174">
            <a:off x="15423212" y="-5042968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365321">
            <a:off x="-10030246" y="811736"/>
            <a:ext cx="15427992" cy="1454088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74135" y="2966357"/>
            <a:ext cx="11539730" cy="119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6"/>
              </a:lnSpc>
            </a:pPr>
            <a:r>
              <a:rPr lang="en-US" sz="8057" dirty="0" err="1">
                <a:solidFill>
                  <a:srgbClr val="272727"/>
                </a:solidFill>
                <a:latin typeface="HK Grotesk Bold"/>
              </a:rPr>
              <a:t>Бренды</a:t>
            </a:r>
            <a:r>
              <a:rPr lang="en-US" sz="8057" dirty="0">
                <a:solidFill>
                  <a:srgbClr val="272727"/>
                </a:solidFill>
                <a:latin typeface="HK Grotesk Bold"/>
              </a:rPr>
              <a:t> VS </a:t>
            </a:r>
            <a:r>
              <a:rPr lang="ru-RU" sz="8057" dirty="0" smtClean="0">
                <a:solidFill>
                  <a:srgbClr val="272727"/>
                </a:solidFill>
                <a:latin typeface="HK Grotesk Bold"/>
              </a:rPr>
              <a:t>«</a:t>
            </a:r>
            <a:r>
              <a:rPr lang="en-US" sz="8057" dirty="0" err="1" smtClean="0">
                <a:solidFill>
                  <a:srgbClr val="272727"/>
                </a:solidFill>
                <a:latin typeface="HK Grotesk Bold"/>
              </a:rPr>
              <a:t>Товарка</a:t>
            </a:r>
            <a:r>
              <a:rPr lang="ru-RU" sz="8057" dirty="0" smtClean="0">
                <a:solidFill>
                  <a:srgbClr val="272727"/>
                </a:solidFill>
                <a:latin typeface="HK Grotesk Bold"/>
              </a:rPr>
              <a:t>»</a:t>
            </a:r>
            <a:endParaRPr lang="en-US" sz="8057" dirty="0">
              <a:solidFill>
                <a:srgbClr val="272727"/>
              </a:solidFill>
              <a:latin typeface="HK Grotesk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6241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280958" y="5036434"/>
            <a:ext cx="5726083" cy="4904436"/>
            <a:chOff x="0" y="0"/>
            <a:chExt cx="7634778" cy="6539248"/>
          </a:xfrm>
        </p:grpSpPr>
        <p:sp>
          <p:nvSpPr>
            <p:cNvPr id="7" name="TextBox 7"/>
            <p:cNvSpPr txBox="1"/>
            <p:nvPr/>
          </p:nvSpPr>
          <p:spPr>
            <a:xfrm>
              <a:off x="0" y="-24307"/>
              <a:ext cx="7634778" cy="6289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1"/>
                </a:lnSpc>
              </a:pPr>
              <a:r>
                <a:rPr lang="en-US" sz="2858">
                  <a:solidFill>
                    <a:srgbClr val="272727"/>
                  </a:solidFill>
                  <a:latin typeface="HK Grotesk Bold"/>
                </a:rPr>
                <a:t>СПРИНТ ИЛИ МАРАФОН 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131786"/>
              <a:ext cx="7634778" cy="407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3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19867" y="-3532547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2219">
            <a:off x="14865455" y="7321651"/>
            <a:ext cx="4787691" cy="59306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294880" y="652047"/>
            <a:ext cx="10744720" cy="5648777"/>
            <a:chOff x="0" y="-95250"/>
            <a:chExt cx="10906528" cy="7531702"/>
          </a:xfrm>
        </p:grpSpPr>
        <p:sp>
          <p:nvSpPr>
            <p:cNvPr id="6" name="TextBox 6"/>
            <p:cNvSpPr txBox="1"/>
            <p:nvPr/>
          </p:nvSpPr>
          <p:spPr>
            <a:xfrm>
              <a:off x="0" y="3007889"/>
              <a:ext cx="10906528" cy="4428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6508" lvl="1" indent="-283254">
                <a:lnSpc>
                  <a:spcPts val="3673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Товары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сомнительного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происхождения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(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низкое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качество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,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небезопасны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потребителя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) </a:t>
              </a:r>
            </a:p>
            <a:p>
              <a:pPr>
                <a:lnSpc>
                  <a:spcPts val="3673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73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73"/>
                </a:lnSpc>
              </a:pPr>
              <a:endParaRPr lang="en-US" sz="2623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73"/>
                </a:lnSpc>
              </a:pPr>
              <a:endParaRPr lang="en-US" sz="2623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906528" cy="2247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86"/>
                </a:lnSpc>
              </a:pPr>
              <a:r>
                <a:rPr lang="en-US" sz="4919">
                  <a:solidFill>
                    <a:srgbClr val="FFFFFF"/>
                  </a:solidFill>
                  <a:latin typeface="HK Grotesk Bold"/>
                </a:rPr>
                <a:t>Товарка (Садовод, Люблино, Китай...) 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86546">
            <a:off x="13892645" y="-1778099"/>
            <a:ext cx="3491045" cy="432449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241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19867" y="-3532547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2219">
            <a:off x="14865455" y="7321651"/>
            <a:ext cx="4787691" cy="59306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294880" y="652047"/>
            <a:ext cx="10744720" cy="6123264"/>
            <a:chOff x="0" y="-95250"/>
            <a:chExt cx="10906528" cy="8164352"/>
          </a:xfrm>
        </p:grpSpPr>
        <p:sp>
          <p:nvSpPr>
            <p:cNvPr id="6" name="TextBox 6"/>
            <p:cNvSpPr txBox="1"/>
            <p:nvPr/>
          </p:nvSpPr>
          <p:spPr>
            <a:xfrm>
              <a:off x="0" y="3007888"/>
              <a:ext cx="10906528" cy="5061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6508" lvl="1" indent="-283254">
                <a:lnSpc>
                  <a:spcPts val="3673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Товары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сомнительного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происхождения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(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низкое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качество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,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небезопасны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потребителя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) </a:t>
              </a:r>
            </a:p>
            <a:p>
              <a:pPr>
                <a:lnSpc>
                  <a:spcPts val="3673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6508" lvl="1" indent="-283254">
                <a:lnSpc>
                  <a:spcPts val="3673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Сложность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закупки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/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оплаты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/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логистики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73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73"/>
                </a:lnSpc>
              </a:pPr>
              <a:endParaRPr lang="en-US" sz="2623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73"/>
                </a:lnSpc>
              </a:pPr>
              <a:endParaRPr lang="en-US" sz="2623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906528" cy="2247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86"/>
                </a:lnSpc>
              </a:pPr>
              <a:r>
                <a:rPr lang="en-US" sz="4919">
                  <a:solidFill>
                    <a:srgbClr val="FFFFFF"/>
                  </a:solidFill>
                  <a:latin typeface="HK Grotesk Bold"/>
                </a:rPr>
                <a:t>Товарка (Садовод, Люблино, Китай...) 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86546">
            <a:off x="13892645" y="-1778099"/>
            <a:ext cx="3491045" cy="432449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241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03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19867" y="-3532547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2219">
            <a:off x="14865455" y="7321651"/>
            <a:ext cx="4787691" cy="59306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294880" y="652047"/>
            <a:ext cx="10744720" cy="7072242"/>
            <a:chOff x="0" y="-95250"/>
            <a:chExt cx="10906528" cy="9429656"/>
          </a:xfrm>
        </p:grpSpPr>
        <p:sp>
          <p:nvSpPr>
            <p:cNvPr id="6" name="TextBox 6"/>
            <p:cNvSpPr txBox="1"/>
            <p:nvPr/>
          </p:nvSpPr>
          <p:spPr>
            <a:xfrm>
              <a:off x="0" y="3007888"/>
              <a:ext cx="10906528" cy="6326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6508" lvl="1" indent="-283254">
                <a:lnSpc>
                  <a:spcPts val="3673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Товары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сомнительного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происхождения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(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низкое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качество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,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небезопасны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потребителя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) </a:t>
              </a:r>
            </a:p>
            <a:p>
              <a:pPr>
                <a:lnSpc>
                  <a:spcPts val="3673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6508" lvl="1" indent="-283254">
                <a:lnSpc>
                  <a:spcPts val="3673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Сложность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закупки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/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оплаты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/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логистики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73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6508" lvl="1" indent="-283254">
                <a:lnSpc>
                  <a:spcPts val="3673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Конкуренция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только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ценой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73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73"/>
                </a:lnSpc>
              </a:pPr>
              <a:endParaRPr lang="en-US" sz="2623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73"/>
                </a:lnSpc>
              </a:pPr>
              <a:endParaRPr lang="en-US" sz="2623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906528" cy="2247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86"/>
                </a:lnSpc>
              </a:pPr>
              <a:r>
                <a:rPr lang="en-US" sz="4919">
                  <a:solidFill>
                    <a:srgbClr val="FFFFFF"/>
                  </a:solidFill>
                  <a:latin typeface="HK Grotesk Bold"/>
                </a:rPr>
                <a:t>Товарка (Садовод, Люблино, Китай...) 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86546">
            <a:off x="13892645" y="-1778099"/>
            <a:ext cx="3491045" cy="432449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241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56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19867" y="-3532547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2219">
            <a:off x="14865455" y="7321651"/>
            <a:ext cx="4787691" cy="59306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294880" y="652047"/>
            <a:ext cx="10744720" cy="7546733"/>
            <a:chOff x="0" y="-95250"/>
            <a:chExt cx="10906528" cy="10062311"/>
          </a:xfrm>
        </p:grpSpPr>
        <p:sp>
          <p:nvSpPr>
            <p:cNvPr id="6" name="TextBox 6"/>
            <p:cNvSpPr txBox="1"/>
            <p:nvPr/>
          </p:nvSpPr>
          <p:spPr>
            <a:xfrm>
              <a:off x="0" y="3007889"/>
              <a:ext cx="10906528" cy="695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6508" lvl="1" indent="-283254">
                <a:lnSpc>
                  <a:spcPts val="3673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Товары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сомнительного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происхождения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(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низкое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качество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,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небезопасны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потребителя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) </a:t>
              </a:r>
            </a:p>
            <a:p>
              <a:pPr>
                <a:lnSpc>
                  <a:spcPts val="3673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6508" lvl="1" indent="-283254">
                <a:lnSpc>
                  <a:spcPts val="3673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Сложность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закупки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/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оплаты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/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логистики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73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6508" lvl="1" indent="-283254">
                <a:lnSpc>
                  <a:spcPts val="3673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Конкуренция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только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ценой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 </a:t>
              </a: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73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6508" lvl="1" indent="-283254">
                <a:lnSpc>
                  <a:spcPts val="3673"/>
                </a:lnSpc>
                <a:buFont typeface="Arial"/>
                <a:buChar char="•"/>
              </a:pP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Хаотичная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аудитория</a:t>
              </a:r>
              <a:endParaRPr lang="en-US" sz="4000" dirty="0" smtClean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73"/>
                </a:lnSpc>
              </a:pPr>
              <a:endParaRPr lang="en-US" sz="2623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73"/>
                </a:lnSpc>
              </a:pPr>
              <a:endParaRPr lang="en-US" sz="2623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906528" cy="2247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86"/>
                </a:lnSpc>
              </a:pPr>
              <a:r>
                <a:rPr lang="en-US" sz="4919">
                  <a:solidFill>
                    <a:srgbClr val="FFFFFF"/>
                  </a:solidFill>
                  <a:latin typeface="HK Grotesk Bold"/>
                </a:rPr>
                <a:t>Товарка (Садовод, Люблино, Китай...) 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86546">
            <a:off x="13892645" y="-1778099"/>
            <a:ext cx="3491045" cy="432449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241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84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19867" y="-3532547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2219">
            <a:off x="14865455" y="7321651"/>
            <a:ext cx="4787691" cy="59306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294880" y="652047"/>
            <a:ext cx="10744720" cy="7546733"/>
            <a:chOff x="0" y="-95250"/>
            <a:chExt cx="10906528" cy="10062310"/>
          </a:xfrm>
        </p:grpSpPr>
        <p:sp>
          <p:nvSpPr>
            <p:cNvPr id="6" name="TextBox 6"/>
            <p:cNvSpPr txBox="1"/>
            <p:nvPr/>
          </p:nvSpPr>
          <p:spPr>
            <a:xfrm>
              <a:off x="0" y="3007889"/>
              <a:ext cx="10906528" cy="6959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6508" lvl="1" indent="-283254">
                <a:lnSpc>
                  <a:spcPts val="3673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Товары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сомнительного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происхождения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(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низкое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качество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,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небезопасны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потребителя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) </a:t>
              </a:r>
            </a:p>
            <a:p>
              <a:pPr>
                <a:lnSpc>
                  <a:spcPts val="3673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6508" lvl="1" indent="-283254">
                <a:lnSpc>
                  <a:spcPts val="3673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Сложность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закупки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/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оплаты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/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логистики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73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6508" lvl="1" indent="-283254">
                <a:lnSpc>
                  <a:spcPts val="3673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Конкуренция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только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ценой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73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6508" lvl="1" indent="-283254">
                <a:lnSpc>
                  <a:spcPts val="3673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Хаотичная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аудитория</a:t>
              </a: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73"/>
                </a:lnSpc>
              </a:pPr>
              <a:endParaRPr lang="en-US" sz="2623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73"/>
                </a:lnSpc>
              </a:pPr>
              <a:endParaRPr lang="en-US" sz="2623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906528" cy="2247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86"/>
                </a:lnSpc>
              </a:pPr>
              <a:r>
                <a:rPr lang="en-US" sz="4919">
                  <a:solidFill>
                    <a:srgbClr val="FFFFFF"/>
                  </a:solidFill>
                  <a:latin typeface="HK Grotesk Bold"/>
                </a:rPr>
                <a:t>Товарка (Садовод, Люблино, Китай...) 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86546">
            <a:off x="13892645" y="-1778099"/>
            <a:ext cx="3491045" cy="432449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241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01320" y="2312111"/>
            <a:ext cx="4336491" cy="43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918136" y="1791402"/>
            <a:ext cx="13069447" cy="3748991"/>
            <a:chOff x="0" y="0"/>
            <a:chExt cx="17425929" cy="4998655"/>
          </a:xfrm>
        </p:grpSpPr>
        <p:sp>
          <p:nvSpPr>
            <p:cNvPr id="6" name="TextBox 6"/>
            <p:cNvSpPr txBox="1"/>
            <p:nvPr/>
          </p:nvSpPr>
          <p:spPr>
            <a:xfrm>
              <a:off x="0" y="1965696"/>
              <a:ext cx="17425929" cy="2988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экспертность  + опыт  </a:t>
              </a:r>
            </a:p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то что нравится самому(-ой) - "ОТКЛИКАЕТСЯ"</a:t>
              </a:r>
            </a:p>
            <a:p>
              <a:pPr>
                <a:lnSpc>
                  <a:spcPts val="6068"/>
                </a:lnSpc>
              </a:pPr>
              <a:endParaRPr lang="en-US" sz="4334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7425929" cy="989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63"/>
                </a:lnSpc>
              </a:pPr>
              <a:r>
                <a:rPr lang="en-US" sz="4545">
                  <a:solidFill>
                    <a:srgbClr val="272727"/>
                  </a:solidFill>
                  <a:latin typeface="HK Grotesk Bold"/>
                </a:rPr>
                <a:t>БАЗОВЫЕ ПРИНЦИПЫ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9" name="TextBox 9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Выбор ниши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19867" y="-3532547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2219">
            <a:off x="14865455" y="7321651"/>
            <a:ext cx="4787691" cy="59306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1182" y="644903"/>
            <a:ext cx="10496629" cy="4029956"/>
            <a:chOff x="-1404931" y="-104775"/>
            <a:chExt cx="13995506" cy="5373275"/>
          </a:xfrm>
        </p:grpSpPr>
        <p:sp>
          <p:nvSpPr>
            <p:cNvPr id="6" name="TextBox 6"/>
            <p:cNvSpPr txBox="1"/>
            <p:nvPr/>
          </p:nvSpPr>
          <p:spPr>
            <a:xfrm>
              <a:off x="-1404931" y="2105242"/>
              <a:ext cx="12590575" cy="3163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Долгосрочная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стратегия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r>
                <a:rPr lang="en-US" sz="5678">
                  <a:solidFill>
                    <a:srgbClr val="FFFFFF"/>
                  </a:solidFill>
                  <a:latin typeface="HK Grotesk Bold"/>
                </a:rPr>
                <a:t>Бренд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86546">
            <a:off x="14239990" y="-1607362"/>
            <a:ext cx="3491045" cy="432449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241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539759" y="635548"/>
            <a:ext cx="9832430" cy="3178073"/>
            <a:chOff x="0" y="-104775"/>
            <a:chExt cx="13109906" cy="4237430"/>
          </a:xfrm>
        </p:grpSpPr>
        <p:sp>
          <p:nvSpPr>
            <p:cNvPr id="11" name="TextBox 11"/>
            <p:cNvSpPr txBox="1"/>
            <p:nvPr/>
          </p:nvSpPr>
          <p:spPr>
            <a:xfrm>
              <a:off x="519331" y="2234699"/>
              <a:ext cx="12590575" cy="1897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19867" y="-3532547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2219">
            <a:off x="14865455" y="7321651"/>
            <a:ext cx="4787691" cy="59306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1182" y="644903"/>
            <a:ext cx="10496629" cy="4978935"/>
            <a:chOff x="-1404931" y="-104775"/>
            <a:chExt cx="13995506" cy="6638579"/>
          </a:xfrm>
        </p:grpSpPr>
        <p:sp>
          <p:nvSpPr>
            <p:cNvPr id="6" name="TextBox 6"/>
            <p:cNvSpPr txBox="1"/>
            <p:nvPr/>
          </p:nvSpPr>
          <p:spPr>
            <a:xfrm>
              <a:off x="-1404931" y="2105242"/>
              <a:ext cx="12590575" cy="4428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Долгосрочная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стратегия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Возможность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не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конкурировать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ценой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r>
                <a:rPr lang="en-US" sz="5678">
                  <a:solidFill>
                    <a:srgbClr val="FFFFFF"/>
                  </a:solidFill>
                  <a:latin typeface="HK Grotesk Bold"/>
                </a:rPr>
                <a:t>Бренд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86546">
            <a:off x="14239990" y="-1607362"/>
            <a:ext cx="3491045" cy="432449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241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539759" y="635548"/>
            <a:ext cx="9832430" cy="3178073"/>
            <a:chOff x="0" y="-104775"/>
            <a:chExt cx="13109906" cy="4237430"/>
          </a:xfrm>
        </p:grpSpPr>
        <p:sp>
          <p:nvSpPr>
            <p:cNvPr id="11" name="TextBox 11"/>
            <p:cNvSpPr txBox="1"/>
            <p:nvPr/>
          </p:nvSpPr>
          <p:spPr>
            <a:xfrm>
              <a:off x="519331" y="2234699"/>
              <a:ext cx="12590575" cy="1897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99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19867" y="-3532547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2219">
            <a:off x="14865455" y="7321651"/>
            <a:ext cx="4787691" cy="59306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1182" y="644903"/>
            <a:ext cx="10496629" cy="5927913"/>
            <a:chOff x="-1404931" y="-104775"/>
            <a:chExt cx="13995506" cy="7903883"/>
          </a:xfrm>
        </p:grpSpPr>
        <p:sp>
          <p:nvSpPr>
            <p:cNvPr id="6" name="TextBox 6"/>
            <p:cNvSpPr txBox="1"/>
            <p:nvPr/>
          </p:nvSpPr>
          <p:spPr>
            <a:xfrm>
              <a:off x="-1404931" y="2105242"/>
              <a:ext cx="12590575" cy="5693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Долгосрочная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стратегия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Возможность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не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конкурировать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ценой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Безопасно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потребителя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r>
                <a:rPr lang="en-US" sz="5678">
                  <a:solidFill>
                    <a:srgbClr val="FFFFFF"/>
                  </a:solidFill>
                  <a:latin typeface="HK Grotesk Bold"/>
                </a:rPr>
                <a:t>Бренд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86546">
            <a:off x="14239990" y="-1607362"/>
            <a:ext cx="3491045" cy="432449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241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539759" y="635548"/>
            <a:ext cx="9832430" cy="3178073"/>
            <a:chOff x="0" y="-104775"/>
            <a:chExt cx="13109906" cy="4237430"/>
          </a:xfrm>
        </p:grpSpPr>
        <p:sp>
          <p:nvSpPr>
            <p:cNvPr id="11" name="TextBox 11"/>
            <p:cNvSpPr txBox="1"/>
            <p:nvPr/>
          </p:nvSpPr>
          <p:spPr>
            <a:xfrm>
              <a:off x="519331" y="2234699"/>
              <a:ext cx="12590575" cy="1897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16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19867" y="-3532547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2219">
            <a:off x="14865455" y="7321651"/>
            <a:ext cx="4787691" cy="59306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1182" y="644903"/>
            <a:ext cx="10496629" cy="7351379"/>
            <a:chOff x="-1404931" y="-104775"/>
            <a:chExt cx="13995506" cy="9801838"/>
          </a:xfrm>
        </p:grpSpPr>
        <p:sp>
          <p:nvSpPr>
            <p:cNvPr id="6" name="TextBox 6"/>
            <p:cNvSpPr txBox="1"/>
            <p:nvPr/>
          </p:nvSpPr>
          <p:spPr>
            <a:xfrm>
              <a:off x="-1404931" y="2105242"/>
              <a:ext cx="12590575" cy="7591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Долгосрочная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стратегия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Возможность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не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конкурировать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ценой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Безопасно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потребителя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LTV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r>
                <a:rPr lang="en-US" sz="5678">
                  <a:solidFill>
                    <a:srgbClr val="FFFFFF"/>
                  </a:solidFill>
                  <a:latin typeface="HK Grotesk Bold"/>
                </a:rPr>
                <a:t>Бренд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86546">
            <a:off x="14239990" y="-1607362"/>
            <a:ext cx="3491045" cy="432449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241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539759" y="635548"/>
            <a:ext cx="9832430" cy="3178073"/>
            <a:chOff x="0" y="-104775"/>
            <a:chExt cx="13109906" cy="4237430"/>
          </a:xfrm>
        </p:grpSpPr>
        <p:sp>
          <p:nvSpPr>
            <p:cNvPr id="11" name="TextBox 11"/>
            <p:cNvSpPr txBox="1"/>
            <p:nvPr/>
          </p:nvSpPr>
          <p:spPr>
            <a:xfrm>
              <a:off x="519331" y="2234699"/>
              <a:ext cx="12590575" cy="1897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835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19867" y="-3532547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2219">
            <a:off x="14865455" y="7321651"/>
            <a:ext cx="4787691" cy="59306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1182" y="644903"/>
            <a:ext cx="10496629" cy="8300357"/>
            <a:chOff x="-1404931" y="-104775"/>
            <a:chExt cx="13995506" cy="11067142"/>
          </a:xfrm>
        </p:grpSpPr>
        <p:sp>
          <p:nvSpPr>
            <p:cNvPr id="6" name="TextBox 6"/>
            <p:cNvSpPr txBox="1"/>
            <p:nvPr/>
          </p:nvSpPr>
          <p:spPr>
            <a:xfrm>
              <a:off x="-1404931" y="2105242"/>
              <a:ext cx="12590575" cy="8857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Долгосрочная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стратегия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Возможность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не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конкурировать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ценой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Безопасно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потребителя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LTV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Плановая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работа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с 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себестоимост</a:t>
              </a:r>
              <a:r>
                <a:rPr lang="ru-RU" sz="4000" dirty="0" smtClean="0">
                  <a:solidFill>
                    <a:srgbClr val="FFFFFF"/>
                  </a:solidFill>
                  <a:latin typeface="HK Grotesk Light"/>
                </a:rPr>
                <a:t>ь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ю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товара</a:t>
              </a: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r>
                <a:rPr lang="en-US" sz="5678">
                  <a:solidFill>
                    <a:srgbClr val="FFFFFF"/>
                  </a:solidFill>
                  <a:latin typeface="HK Grotesk Bold"/>
                </a:rPr>
                <a:t>Бренд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86546">
            <a:off x="14239990" y="-1607362"/>
            <a:ext cx="3491045" cy="432449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241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539759" y="635548"/>
            <a:ext cx="9832430" cy="3178073"/>
            <a:chOff x="0" y="-104775"/>
            <a:chExt cx="13109906" cy="4237430"/>
          </a:xfrm>
        </p:grpSpPr>
        <p:sp>
          <p:nvSpPr>
            <p:cNvPr id="11" name="TextBox 11"/>
            <p:cNvSpPr txBox="1"/>
            <p:nvPr/>
          </p:nvSpPr>
          <p:spPr>
            <a:xfrm>
              <a:off x="519331" y="2234699"/>
              <a:ext cx="12590575" cy="1897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574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19867" y="-3532547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2219">
            <a:off x="14865455" y="7321651"/>
            <a:ext cx="4787691" cy="59306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1182" y="644903"/>
            <a:ext cx="10496629" cy="9249335"/>
            <a:chOff x="-1404931" y="-104775"/>
            <a:chExt cx="13995506" cy="12332446"/>
          </a:xfrm>
        </p:grpSpPr>
        <p:sp>
          <p:nvSpPr>
            <p:cNvPr id="6" name="TextBox 6"/>
            <p:cNvSpPr txBox="1"/>
            <p:nvPr/>
          </p:nvSpPr>
          <p:spPr>
            <a:xfrm>
              <a:off x="-1404931" y="2105242"/>
              <a:ext cx="12590575" cy="10122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Долгосрочная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стратегия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Возможность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не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конкурировать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ценой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Безопасно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потребителя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LTV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Плановая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работа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с 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себестоимост</a:t>
              </a:r>
              <a:r>
                <a:rPr lang="ru-RU" sz="4000" dirty="0" smtClean="0">
                  <a:solidFill>
                    <a:srgbClr val="FFFFFF"/>
                  </a:solidFill>
                  <a:latin typeface="HK Grotesk Light"/>
                </a:rPr>
                <a:t>ь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ю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товара</a:t>
              </a: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Работа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на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всех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площадках</a:t>
              </a: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r>
                <a:rPr lang="en-US" sz="5678">
                  <a:solidFill>
                    <a:srgbClr val="FFFFFF"/>
                  </a:solidFill>
                  <a:latin typeface="HK Grotesk Bold"/>
                </a:rPr>
                <a:t>Бренд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86546">
            <a:off x="14239990" y="-1607362"/>
            <a:ext cx="3491045" cy="432449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241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539759" y="635548"/>
            <a:ext cx="9832430" cy="3178073"/>
            <a:chOff x="0" y="-104775"/>
            <a:chExt cx="13109906" cy="4237430"/>
          </a:xfrm>
        </p:grpSpPr>
        <p:sp>
          <p:nvSpPr>
            <p:cNvPr id="11" name="TextBox 11"/>
            <p:cNvSpPr txBox="1"/>
            <p:nvPr/>
          </p:nvSpPr>
          <p:spPr>
            <a:xfrm>
              <a:off x="519331" y="2234699"/>
              <a:ext cx="12590575" cy="1897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779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-139709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19867" y="-3532547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2219">
            <a:off x="14865455" y="7321651"/>
            <a:ext cx="4787691" cy="59306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1182" y="644903"/>
            <a:ext cx="10496629" cy="9249335"/>
            <a:chOff x="-1404931" y="-104775"/>
            <a:chExt cx="13995506" cy="12332446"/>
          </a:xfrm>
        </p:grpSpPr>
        <p:sp>
          <p:nvSpPr>
            <p:cNvPr id="6" name="TextBox 6"/>
            <p:cNvSpPr txBox="1"/>
            <p:nvPr/>
          </p:nvSpPr>
          <p:spPr>
            <a:xfrm>
              <a:off x="-1404931" y="2105242"/>
              <a:ext cx="12590575" cy="10122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Долгосрочная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стратегия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Возможность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не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конкурировать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ценой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Безопасно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потребителя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LTV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Плановая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работа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с 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себестоимост</a:t>
              </a:r>
              <a:r>
                <a:rPr lang="ru-RU" sz="4000" dirty="0" smtClean="0">
                  <a:solidFill>
                    <a:srgbClr val="FFFFFF"/>
                  </a:solidFill>
                  <a:latin typeface="HK Grotesk Light"/>
                </a:rPr>
                <a:t>ь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ю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товара</a:t>
              </a: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Работа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на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всех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площадках</a:t>
              </a: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r>
                <a:rPr lang="en-US" sz="5678">
                  <a:solidFill>
                    <a:srgbClr val="FFFFFF"/>
                  </a:solidFill>
                  <a:latin typeface="HK Grotesk Bold"/>
                </a:rPr>
                <a:t>Бренд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86546">
            <a:off x="14239990" y="-1607362"/>
            <a:ext cx="3491045" cy="432449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241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539759" y="635548"/>
            <a:ext cx="9718263" cy="4137997"/>
            <a:chOff x="0" y="-104775"/>
            <a:chExt cx="12957683" cy="5517328"/>
          </a:xfrm>
        </p:grpSpPr>
        <p:sp>
          <p:nvSpPr>
            <p:cNvPr id="11" name="TextBox 11"/>
            <p:cNvSpPr txBox="1"/>
            <p:nvPr/>
          </p:nvSpPr>
          <p:spPr>
            <a:xfrm>
              <a:off x="367108" y="1616644"/>
              <a:ext cx="12590575" cy="3795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3811" lvl="1">
                <a:lnSpc>
                  <a:spcPts val="3680"/>
                </a:lnSpc>
              </a:pPr>
              <a:endParaRPr lang="ru-RU" sz="4000" dirty="0" smtClean="0">
                <a:solidFill>
                  <a:srgbClr val="FFFFFF"/>
                </a:solidFill>
                <a:latin typeface="HK Grotesk Light"/>
              </a:endParaRPr>
            </a:p>
            <a:p>
              <a:pPr marL="855311" lvl="1" indent="-571500">
                <a:lnSpc>
                  <a:spcPts val="3680"/>
                </a:lnSpc>
                <a:buFont typeface="Arial" panose="020B0604020202020204" pitchFamily="34" charset="0"/>
                <a:buChar char="•"/>
              </a:pP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Легче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запускать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новые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продукты</a:t>
              </a:r>
              <a:endParaRPr lang="ru-RU" sz="4000" dirty="0" smtClean="0">
                <a:solidFill>
                  <a:srgbClr val="FFFFFF"/>
                </a:solidFill>
                <a:latin typeface="HK Grotesk Light"/>
              </a:endParaRPr>
            </a:p>
            <a:p>
              <a:pPr marL="283811" lvl="1">
                <a:lnSpc>
                  <a:spcPts val="3680"/>
                </a:lnSpc>
              </a:pPr>
              <a:endParaRPr lang="ru-RU" sz="4000" dirty="0" smtClean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85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-139709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19867" y="-3532547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2219">
            <a:off x="14865455" y="7321651"/>
            <a:ext cx="4787691" cy="59306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1182" y="644903"/>
            <a:ext cx="10496629" cy="9249335"/>
            <a:chOff x="-1404931" y="-104775"/>
            <a:chExt cx="13995506" cy="12332446"/>
          </a:xfrm>
        </p:grpSpPr>
        <p:sp>
          <p:nvSpPr>
            <p:cNvPr id="6" name="TextBox 6"/>
            <p:cNvSpPr txBox="1"/>
            <p:nvPr/>
          </p:nvSpPr>
          <p:spPr>
            <a:xfrm>
              <a:off x="-1404931" y="2105242"/>
              <a:ext cx="12590575" cy="10122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Долгосрочная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стратегия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Возможность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не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конкурировать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ценой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Безопасно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потребителя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LTV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Плановая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работа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с 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себестоимост</a:t>
              </a:r>
              <a:r>
                <a:rPr lang="ru-RU" sz="4000" dirty="0" smtClean="0">
                  <a:solidFill>
                    <a:srgbClr val="FFFFFF"/>
                  </a:solidFill>
                  <a:latin typeface="HK Grotesk Light"/>
                </a:rPr>
                <a:t>ь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ю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товара</a:t>
              </a: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Работа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на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всех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площадках</a:t>
              </a: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r>
                <a:rPr lang="en-US" sz="5678">
                  <a:solidFill>
                    <a:srgbClr val="FFFFFF"/>
                  </a:solidFill>
                  <a:latin typeface="HK Grotesk Bold"/>
                </a:rPr>
                <a:t>Бренд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86546">
            <a:off x="14239990" y="-1607362"/>
            <a:ext cx="3491045" cy="432449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241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539759" y="635548"/>
            <a:ext cx="9718263" cy="4612488"/>
            <a:chOff x="0" y="-104775"/>
            <a:chExt cx="12957683" cy="6149982"/>
          </a:xfrm>
        </p:grpSpPr>
        <p:sp>
          <p:nvSpPr>
            <p:cNvPr id="11" name="TextBox 11"/>
            <p:cNvSpPr txBox="1"/>
            <p:nvPr/>
          </p:nvSpPr>
          <p:spPr>
            <a:xfrm>
              <a:off x="367108" y="1616645"/>
              <a:ext cx="12590575" cy="4428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3811" lvl="1">
                <a:lnSpc>
                  <a:spcPts val="3680"/>
                </a:lnSpc>
              </a:pPr>
              <a:endParaRPr lang="ru-RU" sz="4000" dirty="0" smtClean="0">
                <a:solidFill>
                  <a:srgbClr val="FFFFFF"/>
                </a:solidFill>
                <a:latin typeface="HK Grotesk Light"/>
              </a:endParaRPr>
            </a:p>
            <a:p>
              <a:pPr marL="855311" lvl="1" indent="-571500">
                <a:lnSpc>
                  <a:spcPts val="3680"/>
                </a:lnSpc>
                <a:buFont typeface="Arial" panose="020B0604020202020204" pitchFamily="34" charset="0"/>
                <a:buChar char="•"/>
              </a:pP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Легче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запускать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новые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продукты</a:t>
              </a:r>
              <a:endParaRPr lang="ru-RU" sz="4000" dirty="0" smtClean="0">
                <a:solidFill>
                  <a:srgbClr val="FFFFFF"/>
                </a:solidFill>
                <a:latin typeface="HK Grotesk Light"/>
              </a:endParaRPr>
            </a:p>
            <a:p>
              <a:pPr marL="283811" lvl="1">
                <a:lnSpc>
                  <a:spcPts val="3680"/>
                </a:lnSpc>
              </a:pPr>
              <a:endParaRPr lang="ru-RU" sz="4000" dirty="0" smtClean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ru-RU" sz="4000" dirty="0" smtClean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Потенциальная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возможность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выйти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в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сети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132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-139709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19867" y="-3532547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2219">
            <a:off x="14865455" y="7321651"/>
            <a:ext cx="4787691" cy="59306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1182" y="644903"/>
            <a:ext cx="10496629" cy="9249335"/>
            <a:chOff x="-1404931" y="-104775"/>
            <a:chExt cx="13995506" cy="12332446"/>
          </a:xfrm>
        </p:grpSpPr>
        <p:sp>
          <p:nvSpPr>
            <p:cNvPr id="6" name="TextBox 6"/>
            <p:cNvSpPr txBox="1"/>
            <p:nvPr/>
          </p:nvSpPr>
          <p:spPr>
            <a:xfrm>
              <a:off x="-1404931" y="2105242"/>
              <a:ext cx="12590575" cy="10122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Долгосрочная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стратегия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Возможность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не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конкурировать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ценой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Безопасно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потребителя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LTV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Плановая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работа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с 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себестоимост</a:t>
              </a:r>
              <a:r>
                <a:rPr lang="ru-RU" sz="4000" dirty="0" smtClean="0">
                  <a:solidFill>
                    <a:srgbClr val="FFFFFF"/>
                  </a:solidFill>
                  <a:latin typeface="HK Grotesk Light"/>
                </a:rPr>
                <a:t>ь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ю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товара</a:t>
              </a: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Работа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на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всех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площадках</a:t>
              </a: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r>
                <a:rPr lang="en-US" sz="5678">
                  <a:solidFill>
                    <a:srgbClr val="FFFFFF"/>
                  </a:solidFill>
                  <a:latin typeface="HK Grotesk Bold"/>
                </a:rPr>
                <a:t>Бренд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86546">
            <a:off x="14239990" y="-1607362"/>
            <a:ext cx="3491045" cy="432449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241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539759" y="635548"/>
            <a:ext cx="9718263" cy="5086976"/>
            <a:chOff x="0" y="-104775"/>
            <a:chExt cx="12957683" cy="6782632"/>
          </a:xfrm>
        </p:grpSpPr>
        <p:sp>
          <p:nvSpPr>
            <p:cNvPr id="11" name="TextBox 11"/>
            <p:cNvSpPr txBox="1"/>
            <p:nvPr/>
          </p:nvSpPr>
          <p:spPr>
            <a:xfrm>
              <a:off x="367108" y="1616644"/>
              <a:ext cx="12590575" cy="5061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3811" lvl="1">
                <a:lnSpc>
                  <a:spcPts val="3680"/>
                </a:lnSpc>
              </a:pPr>
              <a:endParaRPr lang="ru-RU" sz="4000" dirty="0" smtClean="0">
                <a:solidFill>
                  <a:srgbClr val="FFFFFF"/>
                </a:solidFill>
                <a:latin typeface="HK Grotesk Light"/>
              </a:endParaRPr>
            </a:p>
            <a:p>
              <a:pPr marL="855311" lvl="1" indent="-571500">
                <a:lnSpc>
                  <a:spcPts val="3680"/>
                </a:lnSpc>
                <a:buFont typeface="Arial" panose="020B0604020202020204" pitchFamily="34" charset="0"/>
                <a:buChar char="•"/>
              </a:pP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Легче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запускать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новые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продукты</a:t>
              </a:r>
              <a:endParaRPr lang="ru-RU" sz="4000" dirty="0" smtClean="0">
                <a:solidFill>
                  <a:srgbClr val="FFFFFF"/>
                </a:solidFill>
                <a:latin typeface="HK Grotesk Light"/>
              </a:endParaRPr>
            </a:p>
            <a:p>
              <a:pPr marL="283811" lvl="1">
                <a:lnSpc>
                  <a:spcPts val="3680"/>
                </a:lnSpc>
              </a:pPr>
              <a:endParaRPr lang="ru-RU" sz="4000" dirty="0" smtClean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ru-RU" sz="4000" dirty="0" smtClean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Потенциальная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возможность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выйти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в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сети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endParaRPr lang="ru-RU" sz="4000" dirty="0" smtClean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Капиатлизация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бренда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44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-139709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19867" y="-3532547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2219">
            <a:off x="14865455" y="7321651"/>
            <a:ext cx="4787691" cy="59306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1182" y="644903"/>
            <a:ext cx="10496629" cy="9249335"/>
            <a:chOff x="-1404931" y="-104775"/>
            <a:chExt cx="13995506" cy="12332446"/>
          </a:xfrm>
        </p:grpSpPr>
        <p:sp>
          <p:nvSpPr>
            <p:cNvPr id="6" name="TextBox 6"/>
            <p:cNvSpPr txBox="1"/>
            <p:nvPr/>
          </p:nvSpPr>
          <p:spPr>
            <a:xfrm>
              <a:off x="-1404931" y="2105242"/>
              <a:ext cx="12590575" cy="10122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Долгосрочная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стратегия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Возможность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не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конкурировать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ценой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Безопасно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для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потребителя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LTV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Плановая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работа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с 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себестоимост</a:t>
              </a:r>
              <a:r>
                <a:rPr lang="ru-RU" sz="4000" dirty="0" smtClean="0">
                  <a:solidFill>
                    <a:srgbClr val="FFFFFF"/>
                  </a:solidFill>
                  <a:latin typeface="HK Grotesk Light"/>
                </a:rPr>
                <a:t>ь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ю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товара</a:t>
              </a: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Работа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на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всех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площадках</a:t>
              </a: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680"/>
                </a:lnSpc>
              </a:pPr>
              <a:endParaRPr lang="en-US" sz="2629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r>
                <a:rPr lang="en-US" sz="5678">
                  <a:solidFill>
                    <a:srgbClr val="FFFFFF"/>
                  </a:solidFill>
                  <a:latin typeface="HK Grotesk Bold"/>
                </a:rPr>
                <a:t>Бренд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86546">
            <a:off x="14239990" y="-1607362"/>
            <a:ext cx="3491045" cy="432449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24156" y="92297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539759" y="635548"/>
            <a:ext cx="9718263" cy="5086976"/>
            <a:chOff x="0" y="-104775"/>
            <a:chExt cx="12957683" cy="6782632"/>
          </a:xfrm>
        </p:grpSpPr>
        <p:sp>
          <p:nvSpPr>
            <p:cNvPr id="11" name="TextBox 11"/>
            <p:cNvSpPr txBox="1"/>
            <p:nvPr/>
          </p:nvSpPr>
          <p:spPr>
            <a:xfrm>
              <a:off x="367108" y="1616644"/>
              <a:ext cx="12590575" cy="5061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3811" lvl="1">
                <a:lnSpc>
                  <a:spcPts val="3680"/>
                </a:lnSpc>
              </a:pPr>
              <a:endParaRPr lang="ru-RU" sz="4000" dirty="0" smtClean="0">
                <a:solidFill>
                  <a:srgbClr val="FFFFFF"/>
                </a:solidFill>
                <a:latin typeface="HK Grotesk Light"/>
              </a:endParaRPr>
            </a:p>
            <a:p>
              <a:pPr marL="855311" lvl="1" indent="-571500">
                <a:lnSpc>
                  <a:spcPts val="3680"/>
                </a:lnSpc>
                <a:buFont typeface="Arial" panose="020B0604020202020204" pitchFamily="34" charset="0"/>
                <a:buChar char="•"/>
              </a:pP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Легче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запускать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новые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продукты</a:t>
              </a:r>
              <a:endParaRPr lang="ru-RU" sz="4000" dirty="0" smtClean="0">
                <a:solidFill>
                  <a:srgbClr val="FFFFFF"/>
                </a:solidFill>
                <a:latin typeface="HK Grotesk Light"/>
              </a:endParaRPr>
            </a:p>
            <a:p>
              <a:pPr marL="283811" lvl="1">
                <a:lnSpc>
                  <a:spcPts val="3680"/>
                </a:lnSpc>
              </a:pPr>
              <a:endParaRPr lang="ru-RU" sz="4000" dirty="0" smtClean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ru-RU" sz="4000" dirty="0" smtClean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HK Grotesk Light"/>
                </a:rPr>
                <a:t>Потенциальная</a:t>
              </a:r>
              <a:r>
                <a:rPr lang="en-US" sz="4000" dirty="0" smtClean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возможность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выйти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в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сети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endParaRPr lang="ru-RU" sz="4000" dirty="0" smtClean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  <a:p>
              <a:pPr marL="567622" lvl="1" indent="-283811">
                <a:lnSpc>
                  <a:spcPts val="3680"/>
                </a:lnSpc>
                <a:buFont typeface="Arial"/>
                <a:buChar char="•"/>
              </a:pP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Капиатлизация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HK Grotesk Light"/>
                </a:rPr>
                <a:t>бренда</a:t>
              </a:r>
              <a:r>
                <a:rPr lang="en-US" sz="4000" dirty="0">
                  <a:solidFill>
                    <a:srgbClr val="FFFFFF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0"/>
                </a:lnSpc>
              </a:pPr>
              <a:endParaRPr lang="en-US" sz="4000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04775"/>
              <a:ext cx="12590575" cy="125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0"/>
                </a:lnSpc>
              </a:pPr>
              <a:endParaRPr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11" y="4903532"/>
            <a:ext cx="4336491" cy="43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918136" y="1791402"/>
            <a:ext cx="13069447" cy="5273550"/>
            <a:chOff x="0" y="0"/>
            <a:chExt cx="17425929" cy="7031400"/>
          </a:xfrm>
        </p:grpSpPr>
        <p:sp>
          <p:nvSpPr>
            <p:cNvPr id="6" name="TextBox 6"/>
            <p:cNvSpPr txBox="1"/>
            <p:nvPr/>
          </p:nvSpPr>
          <p:spPr>
            <a:xfrm>
              <a:off x="0" y="1965696"/>
              <a:ext cx="17425929" cy="5020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экспертность  + опыт  </a:t>
              </a:r>
            </a:p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то что нравится самому(-ой) - "ОТКЛИКАЕТСЯ"</a:t>
              </a:r>
            </a:p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актуально для потребителя (растущий тренд)</a:t>
              </a:r>
            </a:p>
            <a:p>
              <a:pPr>
                <a:lnSpc>
                  <a:spcPts val="6068"/>
                </a:lnSpc>
              </a:pPr>
              <a:endParaRPr lang="en-US" sz="4334">
                <a:solidFill>
                  <a:srgbClr val="272727"/>
                </a:solidFill>
                <a:latin typeface="HK Grotesk Light"/>
              </a:endParaRPr>
            </a:p>
            <a:p>
              <a:pPr>
                <a:lnSpc>
                  <a:spcPts val="6068"/>
                </a:lnSpc>
              </a:pPr>
              <a:endParaRPr lang="en-US" sz="4334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7425929" cy="989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63"/>
                </a:lnSpc>
              </a:pPr>
              <a:r>
                <a:rPr lang="en-US" sz="4545">
                  <a:solidFill>
                    <a:srgbClr val="272727"/>
                  </a:solidFill>
                  <a:latin typeface="HK Grotesk Bold"/>
                </a:rPr>
                <a:t>БАЗОВЫЕ ПРИНЦИПЫ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9" name="TextBox 9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Выбор ниши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867350">
            <a:off x="-1815189" y="2178151"/>
            <a:ext cx="4787691" cy="5930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990451">
            <a:off x="15894155" y="-1647818"/>
            <a:ext cx="4787691" cy="59306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56378" y="1028700"/>
            <a:ext cx="11368759" cy="2087876"/>
            <a:chOff x="0" y="0"/>
            <a:chExt cx="15158346" cy="2783835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15158346" cy="1942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62"/>
                </a:lnSpc>
              </a:pPr>
              <a:r>
                <a:rPr lang="en-US" sz="9878" dirty="0" smtClean="0">
                  <a:solidFill>
                    <a:srgbClr val="FFFFFF"/>
                  </a:solidFill>
                  <a:latin typeface="HK Grotesk Bold"/>
                </a:rPr>
                <a:t>MUST HAVE </a:t>
              </a:r>
              <a:endParaRPr lang="en-US" sz="9878" dirty="0">
                <a:solidFill>
                  <a:srgbClr val="FFFFFF"/>
                </a:solidFill>
                <a:latin typeface="HK Grotesk Bold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2618780"/>
              <a:ext cx="1128219" cy="165055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09557" y="4414107"/>
            <a:ext cx="2459432" cy="22872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59300" y="2356707"/>
            <a:ext cx="2459432" cy="228727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823883" y="8992562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2755" y="-1511198"/>
            <a:ext cx="15427992" cy="14540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16356" y="306017"/>
            <a:ext cx="13569731" cy="95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4"/>
              </a:lnSpc>
            </a:pPr>
            <a:r>
              <a:rPr lang="en-US" sz="6573">
                <a:solidFill>
                  <a:srgbClr val="272727"/>
                </a:solidFill>
                <a:latin typeface="HK Grotesk Bold"/>
              </a:rPr>
              <a:t>must have 2022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16356" y="1591161"/>
            <a:ext cx="11000197" cy="5199113"/>
            <a:chOff x="0" y="0"/>
            <a:chExt cx="14666929" cy="6932151"/>
          </a:xfrm>
        </p:grpSpPr>
        <p:sp>
          <p:nvSpPr>
            <p:cNvPr id="5" name="TextBox 5"/>
            <p:cNvSpPr txBox="1"/>
            <p:nvPr/>
          </p:nvSpPr>
          <p:spPr>
            <a:xfrm>
              <a:off x="0" y="-15687"/>
              <a:ext cx="14666929" cy="607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6"/>
                </a:lnSpc>
              </a:pPr>
              <a:r>
                <a:rPr lang="en-US" sz="2797">
                  <a:solidFill>
                    <a:srgbClr val="272727"/>
                  </a:solidFill>
                  <a:latin typeface="HK Grotesk Bold"/>
                </a:rPr>
                <a:t>ПСИХОЛОГИЯ ПОТРЕБИТЕЛЯ НА МП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166525"/>
              <a:ext cx="14666929" cy="912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24"/>
                </a:lnSpc>
              </a:pPr>
              <a:r>
                <a:rPr lang="en-US" sz="2017">
                  <a:solidFill>
                    <a:srgbClr val="272727"/>
                  </a:solidFill>
                  <a:latin typeface="HK Grotesk Light"/>
                </a:rPr>
                <a:t>Проработка ЦА, ценообразование, отзывы с фото, контент, "боли", вопросы, акции и многое другое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480707"/>
              <a:ext cx="14666929" cy="451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9026" y="-593652"/>
            <a:ext cx="2459432" cy="228727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5400000">
            <a:off x="14197746" y="5013574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2755" y="-1511198"/>
            <a:ext cx="15427992" cy="14540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16356" y="306017"/>
            <a:ext cx="13569731" cy="95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4"/>
              </a:lnSpc>
            </a:pPr>
            <a:r>
              <a:rPr lang="en-US" sz="6573">
                <a:solidFill>
                  <a:srgbClr val="272727"/>
                </a:solidFill>
                <a:latin typeface="HK Grotesk Bold"/>
              </a:rPr>
              <a:t>must have 2022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16356" y="1622258"/>
            <a:ext cx="11000197" cy="3344261"/>
            <a:chOff x="0" y="0"/>
            <a:chExt cx="14666929" cy="4459014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0"/>
              <a:ext cx="14666929" cy="607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6"/>
                </a:lnSpc>
              </a:pPr>
              <a:r>
                <a:rPr lang="en-US" sz="2797">
                  <a:solidFill>
                    <a:srgbClr val="272727"/>
                  </a:solidFill>
                  <a:latin typeface="HK Grotesk Bold"/>
                </a:rPr>
                <a:t>ПСИХОЛОГИЯ ПОТРЕБИТЕЛЯ НА МП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125062"/>
              <a:ext cx="14666929" cy="912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24"/>
                </a:lnSpc>
              </a:pPr>
              <a:r>
                <a:rPr lang="en-US" sz="2017">
                  <a:solidFill>
                    <a:srgbClr val="272727"/>
                  </a:solidFill>
                  <a:latin typeface="HK Grotesk Light"/>
                </a:rPr>
                <a:t>Проработка ЦА, ценообразование, отзывы с фото, контент, "боли", вопросы, акции и многое другое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35638"/>
              <a:ext cx="14666929" cy="607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6"/>
                </a:lnSpc>
              </a:pPr>
              <a:r>
                <a:rPr lang="en-US" sz="2797">
                  <a:solidFill>
                    <a:srgbClr val="272727"/>
                  </a:solidFill>
                  <a:latin typeface="HK Grotesk Bold"/>
                </a:rPr>
                <a:t>PRODUCTION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017850"/>
              <a:ext cx="14666929" cy="441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24"/>
                </a:lnSpc>
              </a:pPr>
              <a:r>
                <a:rPr lang="en-US" sz="2017">
                  <a:solidFill>
                    <a:srgbClr val="272727"/>
                  </a:solidFill>
                  <a:latin typeface="HK Grotesk Light"/>
                </a:rPr>
                <a:t>Только топовые фото/видео-продукты, профессиональная работа с визуалом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9026" y="-593652"/>
            <a:ext cx="2459432" cy="228727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5400000">
            <a:off x="14197746" y="5013574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2755" y="-1511198"/>
            <a:ext cx="15427992" cy="14540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16356" y="306017"/>
            <a:ext cx="13569731" cy="95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4"/>
              </a:lnSpc>
            </a:pPr>
            <a:r>
              <a:rPr lang="en-US" sz="6573">
                <a:solidFill>
                  <a:srgbClr val="272727"/>
                </a:solidFill>
                <a:latin typeface="HK Grotesk Bold"/>
              </a:rPr>
              <a:t>must have 2022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16356" y="1591161"/>
            <a:ext cx="11000197" cy="5199113"/>
            <a:chOff x="0" y="0"/>
            <a:chExt cx="14666929" cy="6932151"/>
          </a:xfrm>
        </p:grpSpPr>
        <p:sp>
          <p:nvSpPr>
            <p:cNvPr id="5" name="TextBox 5"/>
            <p:cNvSpPr txBox="1"/>
            <p:nvPr/>
          </p:nvSpPr>
          <p:spPr>
            <a:xfrm>
              <a:off x="0" y="-15687"/>
              <a:ext cx="14666929" cy="607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6"/>
                </a:lnSpc>
              </a:pPr>
              <a:r>
                <a:rPr lang="en-US" sz="2797">
                  <a:solidFill>
                    <a:srgbClr val="272727"/>
                  </a:solidFill>
                  <a:latin typeface="HK Grotesk Bold"/>
                </a:rPr>
                <a:t>ПСИХОЛОГИЯ ПОТРЕБИТЕЛЯ НА МП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166525"/>
              <a:ext cx="14666929" cy="912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24"/>
                </a:lnSpc>
              </a:pPr>
              <a:r>
                <a:rPr lang="en-US" sz="2017">
                  <a:solidFill>
                    <a:srgbClr val="272727"/>
                  </a:solidFill>
                  <a:latin typeface="HK Grotesk Light"/>
                </a:rPr>
                <a:t>Проработка ЦА, ценообразование, отзывы с фото, контент, "боли", вопросы, акции и многое другое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77101"/>
              <a:ext cx="14666929" cy="607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6"/>
                </a:lnSpc>
              </a:pPr>
              <a:r>
                <a:rPr lang="en-US" sz="2797">
                  <a:solidFill>
                    <a:srgbClr val="272727"/>
                  </a:solidFill>
                  <a:latin typeface="HK Grotesk Bold"/>
                </a:rPr>
                <a:t>PRODUCTION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059313"/>
              <a:ext cx="14666929" cy="441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24"/>
                </a:lnSpc>
              </a:pPr>
              <a:r>
                <a:rPr lang="en-US" sz="2017">
                  <a:solidFill>
                    <a:srgbClr val="272727"/>
                  </a:solidFill>
                  <a:latin typeface="HK Grotesk Light"/>
                </a:rPr>
                <a:t>Только топовые фото/видео-продукты, профессиональная работа с визуалом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298495"/>
              <a:ext cx="14666929" cy="607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6"/>
                </a:lnSpc>
              </a:pPr>
              <a:r>
                <a:rPr lang="en-US" sz="2797">
                  <a:solidFill>
                    <a:srgbClr val="272727"/>
                  </a:solidFill>
                  <a:latin typeface="HK Grotesk Bold"/>
                </a:rPr>
                <a:t>НАЛИЧИЕ НА РЕГИОНАЛЬНЫХ СКЛАДАХ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480707"/>
              <a:ext cx="14666929" cy="451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044">
                  <a:solidFill>
                    <a:srgbClr val="272727"/>
                  </a:solidFill>
                  <a:latin typeface="HK Grotesk Light"/>
                </a:rPr>
                <a:t>Все Маркетплейсы конкурируют в первую очередь за скорость доставки до потребителя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9026" y="-593652"/>
            <a:ext cx="2459432" cy="22872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5400000">
            <a:off x="14197746" y="5013574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2755" y="-1511198"/>
            <a:ext cx="15427992" cy="14540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16356" y="306017"/>
            <a:ext cx="13569731" cy="95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4"/>
              </a:lnSpc>
            </a:pPr>
            <a:r>
              <a:rPr lang="en-US" sz="6573">
                <a:solidFill>
                  <a:srgbClr val="272727"/>
                </a:solidFill>
                <a:latin typeface="HK Grotesk Bold"/>
              </a:rPr>
              <a:t>must have 2022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16356" y="1591161"/>
            <a:ext cx="11000197" cy="5199113"/>
            <a:chOff x="0" y="0"/>
            <a:chExt cx="14666929" cy="6932151"/>
          </a:xfrm>
        </p:grpSpPr>
        <p:sp>
          <p:nvSpPr>
            <p:cNvPr id="5" name="TextBox 5"/>
            <p:cNvSpPr txBox="1"/>
            <p:nvPr/>
          </p:nvSpPr>
          <p:spPr>
            <a:xfrm>
              <a:off x="0" y="-15687"/>
              <a:ext cx="14666929" cy="607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6"/>
                </a:lnSpc>
              </a:pPr>
              <a:r>
                <a:rPr lang="en-US" sz="2797">
                  <a:solidFill>
                    <a:srgbClr val="272727"/>
                  </a:solidFill>
                  <a:latin typeface="HK Grotesk Bold"/>
                </a:rPr>
                <a:t>ПСИХОЛОГИЯ ПОТРЕБИТЕЛЯ НА МП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166525"/>
              <a:ext cx="14666929" cy="912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24"/>
                </a:lnSpc>
              </a:pPr>
              <a:r>
                <a:rPr lang="en-US" sz="2017">
                  <a:solidFill>
                    <a:srgbClr val="272727"/>
                  </a:solidFill>
                  <a:latin typeface="HK Grotesk Light"/>
                </a:rPr>
                <a:t>Проработка ЦА, ценообразование, отзывы с фото, контент, "боли", вопросы, акции и многое другое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77101"/>
              <a:ext cx="14666929" cy="607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6"/>
                </a:lnSpc>
              </a:pPr>
              <a:r>
                <a:rPr lang="en-US" sz="2797">
                  <a:solidFill>
                    <a:srgbClr val="272727"/>
                  </a:solidFill>
                  <a:latin typeface="HK Grotesk Bold"/>
                </a:rPr>
                <a:t>PRODUCTION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059313"/>
              <a:ext cx="14666929" cy="441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24"/>
                </a:lnSpc>
              </a:pPr>
              <a:r>
                <a:rPr lang="en-US" sz="2017">
                  <a:solidFill>
                    <a:srgbClr val="272727"/>
                  </a:solidFill>
                  <a:latin typeface="HK Grotesk Light"/>
                </a:rPr>
                <a:t>Только топовые фото/видео-продукты, профессиональная работа с визуалом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298495"/>
              <a:ext cx="14666929" cy="607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6"/>
                </a:lnSpc>
              </a:pPr>
              <a:r>
                <a:rPr lang="en-US" sz="2797">
                  <a:solidFill>
                    <a:srgbClr val="272727"/>
                  </a:solidFill>
                  <a:latin typeface="HK Grotesk Bold"/>
                </a:rPr>
                <a:t>НАЛИЧИЕ НА РЕГИОНАЛЬНЫХ СКЛАДАХ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480707"/>
              <a:ext cx="14666929" cy="451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044">
                  <a:solidFill>
                    <a:srgbClr val="272727"/>
                  </a:solidFill>
                  <a:latin typeface="HK Grotesk Light"/>
                </a:rPr>
                <a:t>Все Маркетплейсы конкурируют в первую очередь за скорость доставки до потребителя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9026" y="-593652"/>
            <a:ext cx="2459432" cy="22872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5400000">
            <a:off x="14197746" y="5013574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16356" y="7123649"/>
            <a:ext cx="11000197" cy="4799672"/>
            <a:chOff x="0" y="0"/>
            <a:chExt cx="14666929" cy="639956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5687"/>
              <a:ext cx="14666929" cy="607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6"/>
                </a:lnSpc>
              </a:pPr>
              <a:r>
                <a:rPr lang="en-US" sz="2797">
                  <a:solidFill>
                    <a:srgbClr val="272727"/>
                  </a:solidFill>
                  <a:latin typeface="HK Grotesk Bold"/>
                </a:rPr>
                <a:t>ТРЕНДЫ ПРОДВИЖЕНИЯ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166525"/>
              <a:ext cx="14666929" cy="441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24"/>
                </a:lnSpc>
              </a:pPr>
              <a:r>
                <a:rPr lang="en-US" sz="2017">
                  <a:solidFill>
                    <a:srgbClr val="272727"/>
                  </a:solidFill>
                  <a:latin typeface="HK Grotesk Light"/>
                </a:rPr>
                <a:t>OZON Life, Моменты, Дзен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827101"/>
              <a:ext cx="14666929" cy="607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6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009313"/>
              <a:ext cx="14666929" cy="39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82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44600" y="-1485900"/>
            <a:ext cx="15427992" cy="14540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16356" y="306017"/>
            <a:ext cx="13569731" cy="95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4"/>
              </a:lnSpc>
            </a:pPr>
            <a:r>
              <a:rPr lang="en-US" sz="6573">
                <a:solidFill>
                  <a:srgbClr val="272727"/>
                </a:solidFill>
                <a:latin typeface="HK Grotesk Bold"/>
              </a:rPr>
              <a:t>Полезные сервисы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9026" y="-593652"/>
            <a:ext cx="2459432" cy="228727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5400000">
            <a:off x="14197746" y="5013574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FFFFFF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2217897"/>
            <a:ext cx="11000197" cy="4379942"/>
            <a:chOff x="0" y="0"/>
            <a:chExt cx="14666929" cy="5839922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14666929" cy="441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24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201082"/>
              <a:ext cx="14666929" cy="1252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6"/>
                </a:lnSpc>
              </a:pPr>
              <a:r>
                <a:rPr lang="en-US" sz="2797">
                  <a:solidFill>
                    <a:srgbClr val="272727"/>
                  </a:solidFill>
                  <a:latin typeface="HK Grotesk Bold"/>
                </a:rPr>
                <a:t>СЕРВИСЫ АНАЛИТИКИ: MPSTATS , MONEYPLACE, MAYAK, MAKETGURU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028278"/>
              <a:ext cx="14666929" cy="441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24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267460"/>
              <a:ext cx="14666929" cy="607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6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449672"/>
              <a:ext cx="14666929" cy="39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8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3627283"/>
            <a:ext cx="11000197" cy="7282370"/>
            <a:chOff x="0" y="0"/>
            <a:chExt cx="14666929" cy="970982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38100"/>
              <a:ext cx="14666929" cy="441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24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201082"/>
              <a:ext cx="14666929" cy="5122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6"/>
                </a:lnSpc>
              </a:pPr>
              <a:r>
                <a:rPr lang="en-US" sz="2797">
                  <a:solidFill>
                    <a:srgbClr val="272727"/>
                  </a:solidFill>
                  <a:latin typeface="HK Grotesk Bold"/>
                </a:rPr>
                <a:t>ПРОФЕССИОНАЛЬНЫЕ КАЛЬКУЛЯТОРЫ : WBCON.RU</a:t>
              </a:r>
            </a:p>
            <a:p>
              <a:pPr>
                <a:lnSpc>
                  <a:spcPts val="3916"/>
                </a:lnSpc>
              </a:pPr>
              <a:r>
                <a:rPr lang="en-US" sz="2797">
                  <a:solidFill>
                    <a:srgbClr val="272727"/>
                  </a:solidFill>
                  <a:latin typeface="HK Grotesk Bold"/>
                </a:rPr>
                <a:t>CALCULATOR.OZON.RU</a:t>
              </a:r>
            </a:p>
            <a:p>
              <a:pPr>
                <a:lnSpc>
                  <a:spcPts val="3916"/>
                </a:lnSpc>
              </a:pPr>
              <a:endParaRPr lang="en-US" sz="2797">
                <a:solidFill>
                  <a:srgbClr val="272727"/>
                </a:solidFill>
                <a:latin typeface="HK Grotesk Bold"/>
              </a:endParaRPr>
            </a:p>
            <a:p>
              <a:pPr>
                <a:lnSpc>
                  <a:spcPts val="3916"/>
                </a:lnSpc>
              </a:pPr>
              <a:r>
                <a:rPr lang="en-US" sz="2797">
                  <a:solidFill>
                    <a:srgbClr val="272727"/>
                  </a:solidFill>
                  <a:latin typeface="HK Grotesk Bold"/>
                </a:rPr>
                <a:t>ЛОГИСТИКА, ПРЕДПРОДАЖНАЯ ПОДГОТОВКА, КОНСАЛТИНГ:</a:t>
              </a:r>
            </a:p>
            <a:p>
              <a:pPr>
                <a:lnSpc>
                  <a:spcPts val="3916"/>
                </a:lnSpc>
              </a:pPr>
              <a:r>
                <a:rPr lang="en-US" sz="2797">
                  <a:solidFill>
                    <a:srgbClr val="272727"/>
                  </a:solidFill>
                  <a:latin typeface="HK Grotesk Bold"/>
                </a:rPr>
                <a:t>SELLERPORT.RU</a:t>
              </a:r>
            </a:p>
            <a:p>
              <a:pPr>
                <a:lnSpc>
                  <a:spcPts val="3916"/>
                </a:lnSpc>
              </a:pPr>
              <a:endParaRPr lang="en-US" sz="2797">
                <a:solidFill>
                  <a:srgbClr val="272727"/>
                </a:solidFill>
                <a:latin typeface="HK Grotesk Bold"/>
              </a:endParaRPr>
            </a:p>
            <a:p>
              <a:pPr>
                <a:lnSpc>
                  <a:spcPts val="3916"/>
                </a:lnSpc>
              </a:pPr>
              <a:endParaRPr lang="en-US" sz="2797">
                <a:solidFill>
                  <a:srgbClr val="272727"/>
                </a:solidFill>
                <a:latin typeface="HK Grotesk Bold"/>
              </a:endParaRPr>
            </a:p>
            <a:p>
              <a:pPr>
                <a:lnSpc>
                  <a:spcPts val="3916"/>
                </a:lnSpc>
              </a:pPr>
              <a:endParaRPr lang="en-US" sz="2797">
                <a:solidFill>
                  <a:srgbClr val="272727"/>
                </a:solidFill>
                <a:latin typeface="HK Grotesk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898183"/>
              <a:ext cx="14666929" cy="441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24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8137365"/>
              <a:ext cx="14666929" cy="607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6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319577"/>
              <a:ext cx="14666929" cy="39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82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064" r="31763" b="175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-2424449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2219">
            <a:off x="13796754" y="-2248756"/>
            <a:ext cx="4787691" cy="59306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2219">
            <a:off x="-1365145" y="6354567"/>
            <a:ext cx="4787691" cy="59306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90599" y="2072332"/>
            <a:ext cx="2459432" cy="228727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735475" y="3588874"/>
            <a:ext cx="12817051" cy="3109251"/>
            <a:chOff x="0" y="0"/>
            <a:chExt cx="17089401" cy="4145668"/>
          </a:xfrm>
        </p:grpSpPr>
        <p:sp>
          <p:nvSpPr>
            <p:cNvPr id="8" name="TextBox 8"/>
            <p:cNvSpPr txBox="1"/>
            <p:nvPr/>
          </p:nvSpPr>
          <p:spPr>
            <a:xfrm>
              <a:off x="0" y="281778"/>
              <a:ext cx="17089401" cy="262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251"/>
                </a:lnSpc>
                <a:spcBef>
                  <a:spcPct val="0"/>
                </a:spcBef>
              </a:pPr>
              <a:r>
                <a:rPr lang="en-US" sz="14251" u="none" spc="285">
                  <a:solidFill>
                    <a:srgbClr val="FFFFFF"/>
                  </a:solidFill>
                  <a:latin typeface="HK Grotesk Bold"/>
                </a:rPr>
                <a:t>СПАСИБО!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49669" y="3440478"/>
              <a:ext cx="14590063" cy="657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72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6380" y="8845220"/>
            <a:ext cx="2459432" cy="228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37728" y="7373631"/>
            <a:ext cx="15427992" cy="14540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790238" y="9420225"/>
            <a:ext cx="5864891" cy="50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7"/>
              </a:lnSpc>
            </a:pPr>
            <a:r>
              <a:rPr lang="en-US" sz="3151" spc="138">
                <a:solidFill>
                  <a:srgbClr val="272727"/>
                </a:solidFill>
                <a:latin typeface="HK Grotesk Bold"/>
              </a:rPr>
              <a:t>МАРКЕТПЛЕЙСЫ 2022-23</a:t>
            </a:r>
            <a:r>
              <a:rPr lang="en-US" sz="3151" spc="144">
                <a:solidFill>
                  <a:srgbClr val="272727"/>
                </a:solidFill>
                <a:latin typeface="Arimo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918136" y="1791402"/>
            <a:ext cx="13069447" cy="6035829"/>
            <a:chOff x="0" y="0"/>
            <a:chExt cx="17425929" cy="8047772"/>
          </a:xfrm>
        </p:grpSpPr>
        <p:sp>
          <p:nvSpPr>
            <p:cNvPr id="6" name="TextBox 6"/>
            <p:cNvSpPr txBox="1"/>
            <p:nvPr/>
          </p:nvSpPr>
          <p:spPr>
            <a:xfrm>
              <a:off x="0" y="1965696"/>
              <a:ext cx="17425929" cy="603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экспертность  + опыт  </a:t>
              </a:r>
            </a:p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то что нравится самому(-ой) - "ОТКЛИКАЕТСЯ"</a:t>
              </a:r>
            </a:p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актуально для потребителя (растущий тренд)</a:t>
              </a:r>
            </a:p>
            <a:p>
              <a:pPr marL="935854" lvl="1" indent="-467927">
                <a:lnSpc>
                  <a:spcPts val="6068"/>
                </a:lnSpc>
                <a:buFont typeface="Arial"/>
                <a:buChar char="•"/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видите возможности :</a:t>
              </a:r>
            </a:p>
            <a:p>
              <a:pPr>
                <a:lnSpc>
                  <a:spcPts val="6068"/>
                </a:lnSpc>
              </a:pPr>
              <a:r>
                <a:rPr lang="en-US" sz="4334">
                  <a:solidFill>
                    <a:srgbClr val="272727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6068"/>
                </a:lnSpc>
              </a:pPr>
              <a:endParaRPr lang="en-US" sz="4334">
                <a:solidFill>
                  <a:srgbClr val="272727"/>
                </a:solidFill>
                <a:latin typeface="HK Grotesk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7425929" cy="989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63"/>
                </a:lnSpc>
              </a:pPr>
              <a:r>
                <a:rPr lang="en-US" sz="4545">
                  <a:solidFill>
                    <a:srgbClr val="272727"/>
                  </a:solidFill>
                  <a:latin typeface="HK Grotesk Bold"/>
                </a:rPr>
                <a:t>БАЗОВЫЕ ПРИНЦИПЫ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8657" y="596886"/>
            <a:ext cx="4217828" cy="1194516"/>
            <a:chOff x="0" y="0"/>
            <a:chExt cx="5623771" cy="1592688"/>
          </a:xfrm>
        </p:grpSpPr>
        <p:sp>
          <p:nvSpPr>
            <p:cNvPr id="9" name="TextBox 9"/>
            <p:cNvSpPr txBox="1"/>
            <p:nvPr/>
          </p:nvSpPr>
          <p:spPr>
            <a:xfrm>
              <a:off x="0" y="19050"/>
              <a:ext cx="5623771" cy="8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9"/>
                </a:lnSpc>
              </a:pPr>
              <a:r>
                <a:rPr lang="en-US" sz="4227">
                  <a:solidFill>
                    <a:srgbClr val="272727"/>
                  </a:solidFill>
                  <a:latin typeface="HK Grotesk Bold"/>
                </a:rPr>
                <a:t>Выбор ниши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1507727"/>
              <a:ext cx="580740" cy="84960"/>
            </a:xfrm>
            <a:prstGeom prst="rect">
              <a:avLst/>
            </a:prstGeom>
            <a:solidFill>
              <a:srgbClr val="27272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2182</Words>
  <Application>Microsoft Office PowerPoint</Application>
  <PresentationFormat>Произвольный</PresentationFormat>
  <Paragraphs>574</Paragraphs>
  <Slides>86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96" baseType="lpstr">
      <vt:lpstr>HK Grotesk Medium</vt:lpstr>
      <vt:lpstr>HK Grotesk Light</vt:lpstr>
      <vt:lpstr>HK Grotesk Bold Bold</vt:lpstr>
      <vt:lpstr>Arial</vt:lpstr>
      <vt:lpstr>Arimo</vt:lpstr>
      <vt:lpstr>HK Grotesk Bold</vt:lpstr>
      <vt:lpstr>HK Grotesk Light Bold</vt:lpstr>
      <vt:lpstr>Calibri</vt:lpstr>
      <vt:lpstr>Beatrix Antiqua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Маркетплейсы 2022-23</dc:title>
  <dc:creator>Илья Первой</dc:creator>
  <cp:lastModifiedBy>Учетная запись Майкрософт</cp:lastModifiedBy>
  <cp:revision>11</cp:revision>
  <dcterms:created xsi:type="dcterms:W3CDTF">2006-08-16T00:00:00Z</dcterms:created>
  <dcterms:modified xsi:type="dcterms:W3CDTF">2022-05-25T13:28:13Z</dcterms:modified>
  <dc:identifier>DAFBbhcbFq4</dc:identifier>
</cp:coreProperties>
</file>